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7"/>
  </p:notesMasterIdLst>
  <p:sldIdLst>
    <p:sldId id="256" r:id="rId2"/>
    <p:sldId id="274" r:id="rId3"/>
    <p:sldId id="275" r:id="rId4"/>
    <p:sldId id="277" r:id="rId5"/>
    <p:sldId id="278" r:id="rId6"/>
    <p:sldId id="281" r:id="rId7"/>
    <p:sldId id="285" r:id="rId8"/>
    <p:sldId id="284" r:id="rId9"/>
    <p:sldId id="287" r:id="rId10"/>
    <p:sldId id="282" r:id="rId11"/>
    <p:sldId id="279" r:id="rId12"/>
    <p:sldId id="266" r:id="rId13"/>
    <p:sldId id="267" r:id="rId14"/>
    <p:sldId id="268" r:id="rId15"/>
    <p:sldId id="288" r:id="rId1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D670A7-F86C-4C4E-8E8F-2F0E68C14A37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_tradnl"/>
        </a:p>
      </dgm:t>
    </dgm:pt>
    <dgm:pt modelId="{60910085-D635-485D-B691-6CAE30E33790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_tradnl" sz="1600" dirty="0" smtClean="0">
              <a:solidFill>
                <a:schemeClr val="tx1"/>
              </a:solidFill>
            </a:rPr>
            <a:t>ALIMENTACIÓN</a:t>
          </a:r>
          <a:endParaRPr lang="es-ES_tradnl" sz="1600" dirty="0">
            <a:solidFill>
              <a:schemeClr val="tx1"/>
            </a:solidFill>
          </a:endParaRPr>
        </a:p>
      </dgm:t>
    </dgm:pt>
    <dgm:pt modelId="{66B20D0F-9C79-4F5F-806A-D7B2903D04AE}" type="parTrans" cxnId="{DCA63B39-B5AD-4EB1-AE7E-5AD8A35A9B86}">
      <dgm:prSet/>
      <dgm:spPr/>
      <dgm:t>
        <a:bodyPr/>
        <a:lstStyle/>
        <a:p>
          <a:endParaRPr lang="es-ES_tradnl"/>
        </a:p>
      </dgm:t>
    </dgm:pt>
    <dgm:pt modelId="{0926CB53-6B17-4003-983F-BE2A7F7F4800}" type="sibTrans" cxnId="{DCA63B39-B5AD-4EB1-AE7E-5AD8A35A9B86}">
      <dgm:prSet/>
      <dgm:spPr/>
      <dgm:t>
        <a:bodyPr/>
        <a:lstStyle/>
        <a:p>
          <a:endParaRPr lang="es-ES_tradnl" dirty="0"/>
        </a:p>
      </dgm:t>
    </dgm:pt>
    <dgm:pt modelId="{C20D483C-0868-4EEE-986D-489317601A66}">
      <dgm:prSet phldrT="[Texto]" custT="1"/>
      <dgm:spPr>
        <a:solidFill>
          <a:srgbClr val="00B0F0"/>
        </a:solidFill>
      </dgm:spPr>
      <dgm:t>
        <a:bodyPr/>
        <a:lstStyle/>
        <a:p>
          <a:endParaRPr lang="es-ES_tradnl" sz="1800" dirty="0">
            <a:solidFill>
              <a:schemeClr val="tx1"/>
            </a:solidFill>
          </a:endParaRPr>
        </a:p>
      </dgm:t>
    </dgm:pt>
    <dgm:pt modelId="{1699EB99-C94C-4F80-949E-BE9C8E753175}" type="parTrans" cxnId="{DE970EB1-C6BC-41FF-B904-08EC59BDFE37}">
      <dgm:prSet/>
      <dgm:spPr/>
      <dgm:t>
        <a:bodyPr/>
        <a:lstStyle/>
        <a:p>
          <a:endParaRPr lang="es-ES_tradnl"/>
        </a:p>
      </dgm:t>
    </dgm:pt>
    <dgm:pt modelId="{11D3D9DA-FA71-4234-A54D-FCFBA8839D0D}" type="sibTrans" cxnId="{DE970EB1-C6BC-41FF-B904-08EC59BDFE37}">
      <dgm:prSet/>
      <dgm:spPr/>
      <dgm:t>
        <a:bodyPr/>
        <a:lstStyle/>
        <a:p>
          <a:endParaRPr lang="es-ES_tradnl" dirty="0"/>
        </a:p>
      </dgm:t>
    </dgm:pt>
    <dgm:pt modelId="{E24AFA36-3BE0-43E4-934A-4EF42C6F415C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1"/>
              </a:solidFill>
            </a:rPr>
            <a:t>INFLACIÓN</a:t>
          </a:r>
          <a:endParaRPr lang="es-ES_tradnl" sz="1600" dirty="0">
            <a:solidFill>
              <a:schemeClr val="tx1"/>
            </a:solidFill>
          </a:endParaRPr>
        </a:p>
      </dgm:t>
    </dgm:pt>
    <dgm:pt modelId="{3946F6D3-83D0-4875-A2D9-83EEE5EBAF06}" type="parTrans" cxnId="{A40E8E3D-9A3D-48C1-9DA9-5DCC5769ABFD}">
      <dgm:prSet/>
      <dgm:spPr/>
      <dgm:t>
        <a:bodyPr/>
        <a:lstStyle/>
        <a:p>
          <a:endParaRPr lang="es-ES_tradnl"/>
        </a:p>
      </dgm:t>
    </dgm:pt>
    <dgm:pt modelId="{B740CE78-6F35-47D2-A96E-06E0BFB64D7A}" type="sibTrans" cxnId="{A40E8E3D-9A3D-48C1-9DA9-5DCC5769ABFD}">
      <dgm:prSet/>
      <dgm:spPr/>
      <dgm:t>
        <a:bodyPr/>
        <a:lstStyle/>
        <a:p>
          <a:endParaRPr lang="es-ES_tradnl" dirty="0"/>
        </a:p>
      </dgm:t>
    </dgm:pt>
    <dgm:pt modelId="{D95D30E5-4FB4-467F-B666-74DB20CA9E5E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1"/>
              </a:solidFill>
            </a:rPr>
            <a:t>DOTACIÓN E INFRAESTRUCTURA</a:t>
          </a:r>
          <a:endParaRPr lang="es-ES_tradnl" sz="1600" dirty="0">
            <a:solidFill>
              <a:schemeClr val="tx1"/>
            </a:solidFill>
          </a:endParaRPr>
        </a:p>
      </dgm:t>
    </dgm:pt>
    <dgm:pt modelId="{69EB79C3-5C56-4D4E-B64B-975CC37D00A4}" type="parTrans" cxnId="{19AAF70F-B17C-40A9-AB73-6BD93FC893E3}">
      <dgm:prSet/>
      <dgm:spPr/>
      <dgm:t>
        <a:bodyPr/>
        <a:lstStyle/>
        <a:p>
          <a:endParaRPr lang="es-ES_tradnl"/>
        </a:p>
      </dgm:t>
    </dgm:pt>
    <dgm:pt modelId="{3DB18DC3-CB74-499C-A691-D9235442C6F7}" type="sibTrans" cxnId="{19AAF70F-B17C-40A9-AB73-6BD93FC893E3}">
      <dgm:prSet/>
      <dgm:spPr/>
      <dgm:t>
        <a:bodyPr/>
        <a:lstStyle/>
        <a:p>
          <a:endParaRPr lang="es-ES_tradnl" dirty="0"/>
        </a:p>
      </dgm:t>
    </dgm:pt>
    <dgm:pt modelId="{282BF06E-791B-4CF6-8493-5621675FFFF1}">
      <dgm:prSet phldrT="[Texto]" custT="1"/>
      <dgm:spPr/>
      <dgm:t>
        <a:bodyPr/>
        <a:lstStyle/>
        <a:p>
          <a:r>
            <a:rPr lang="es-ES_tradnl" sz="1600" dirty="0" smtClean="0">
              <a:solidFill>
                <a:schemeClr val="tx1"/>
              </a:solidFill>
            </a:rPr>
            <a:t>SALUD</a:t>
          </a:r>
          <a:endParaRPr lang="es-ES_tradnl" sz="1600" dirty="0">
            <a:solidFill>
              <a:schemeClr val="tx1"/>
            </a:solidFill>
          </a:endParaRPr>
        </a:p>
      </dgm:t>
    </dgm:pt>
    <dgm:pt modelId="{B5297AFA-5909-46F9-BF73-C2ACB1470E63}" type="parTrans" cxnId="{5F58F05E-B2B7-4386-BEC5-D82872CD8685}">
      <dgm:prSet/>
      <dgm:spPr/>
      <dgm:t>
        <a:bodyPr/>
        <a:lstStyle/>
        <a:p>
          <a:endParaRPr lang="es-ES_tradnl"/>
        </a:p>
      </dgm:t>
    </dgm:pt>
    <dgm:pt modelId="{79CC70DC-947F-47A5-99A5-F4C768E52A5B}" type="sibTrans" cxnId="{5F58F05E-B2B7-4386-BEC5-D82872CD8685}">
      <dgm:prSet/>
      <dgm:spPr/>
      <dgm:t>
        <a:bodyPr/>
        <a:lstStyle/>
        <a:p>
          <a:endParaRPr lang="es-ES_tradnl" dirty="0"/>
        </a:p>
      </dgm:t>
    </dgm:pt>
    <dgm:pt modelId="{C4D7B4DB-7F31-43DD-85F3-5BE4546D1EDC}">
      <dgm:prSet phldrT="[Texto]"/>
      <dgm:spPr/>
      <dgm:t>
        <a:bodyPr/>
        <a:lstStyle/>
        <a:p>
          <a:r>
            <a:rPr lang="es-ES_tradnl" dirty="0" smtClean="0">
              <a:solidFill>
                <a:schemeClr val="tx1"/>
              </a:solidFill>
            </a:rPr>
            <a:t>INSEGURIDAD</a:t>
          </a:r>
          <a:endParaRPr lang="es-ES_tradnl" dirty="0">
            <a:solidFill>
              <a:schemeClr val="tx1"/>
            </a:solidFill>
          </a:endParaRPr>
        </a:p>
      </dgm:t>
    </dgm:pt>
    <dgm:pt modelId="{6B1FB1E1-357B-440F-B677-31235D69B22B}" type="parTrans" cxnId="{B7B82CD8-FF10-472E-BF5A-2EB3F305E731}">
      <dgm:prSet/>
      <dgm:spPr/>
      <dgm:t>
        <a:bodyPr/>
        <a:lstStyle/>
        <a:p>
          <a:endParaRPr lang="es-ES_tradnl"/>
        </a:p>
      </dgm:t>
    </dgm:pt>
    <dgm:pt modelId="{ACAFBBD2-3360-4FFB-86A8-30FBD7FAACD8}" type="sibTrans" cxnId="{B7B82CD8-FF10-472E-BF5A-2EB3F305E731}">
      <dgm:prSet/>
      <dgm:spPr/>
      <dgm:t>
        <a:bodyPr/>
        <a:lstStyle/>
        <a:p>
          <a:endParaRPr lang="es-ES_tradnl" dirty="0"/>
        </a:p>
      </dgm:t>
    </dgm:pt>
    <dgm:pt modelId="{AFF36584-4542-4FA6-B022-FC1DCB831DF3}" type="pres">
      <dgm:prSet presAssocID="{20D670A7-F86C-4C4E-8E8F-2F0E68C14A3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66A0DAC2-F4C4-488E-8E5A-117CBEBA4A3E}" type="pres">
      <dgm:prSet presAssocID="{60910085-D635-485D-B691-6CAE30E33790}" presName="node" presStyleLbl="node1" presStyleIdx="0" presStyleCnt="6" custScaleX="16914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51CCE7F-2875-41E6-965E-B8F1E0A70712}" type="pres">
      <dgm:prSet presAssocID="{0926CB53-6B17-4003-983F-BE2A7F7F4800}" presName="sibTrans" presStyleLbl="sibTrans2D1" presStyleIdx="0" presStyleCnt="6"/>
      <dgm:spPr/>
      <dgm:t>
        <a:bodyPr/>
        <a:lstStyle/>
        <a:p>
          <a:endParaRPr lang="es-ES_tradnl"/>
        </a:p>
      </dgm:t>
    </dgm:pt>
    <dgm:pt modelId="{67D29D89-8727-4CC7-84F9-F078167318A9}" type="pres">
      <dgm:prSet presAssocID="{0926CB53-6B17-4003-983F-BE2A7F7F4800}" presName="connectorText" presStyleLbl="sibTrans2D1" presStyleIdx="0" presStyleCnt="6"/>
      <dgm:spPr/>
      <dgm:t>
        <a:bodyPr/>
        <a:lstStyle/>
        <a:p>
          <a:endParaRPr lang="es-ES_tradnl"/>
        </a:p>
      </dgm:t>
    </dgm:pt>
    <dgm:pt modelId="{CFD2B149-4AF6-4BBD-93B0-3E5801D09642}" type="pres">
      <dgm:prSet presAssocID="{C20D483C-0868-4EEE-986D-489317601A66}" presName="node" presStyleLbl="node1" presStyleIdx="1" presStyleCnt="6" custScaleX="154313" custRadScaleRad="138267" custRadScaleInc="237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47883A0-86D1-4927-AD98-56526058CD65}" type="pres">
      <dgm:prSet presAssocID="{11D3D9DA-FA71-4234-A54D-FCFBA8839D0D}" presName="sibTrans" presStyleLbl="sibTrans2D1" presStyleIdx="1" presStyleCnt="6"/>
      <dgm:spPr/>
      <dgm:t>
        <a:bodyPr/>
        <a:lstStyle/>
        <a:p>
          <a:endParaRPr lang="es-ES_tradnl"/>
        </a:p>
      </dgm:t>
    </dgm:pt>
    <dgm:pt modelId="{2017CCDA-5FB1-4454-A78B-8E11DAE4E952}" type="pres">
      <dgm:prSet presAssocID="{11D3D9DA-FA71-4234-A54D-FCFBA8839D0D}" presName="connectorText" presStyleLbl="sibTrans2D1" presStyleIdx="1" presStyleCnt="6"/>
      <dgm:spPr/>
      <dgm:t>
        <a:bodyPr/>
        <a:lstStyle/>
        <a:p>
          <a:endParaRPr lang="es-ES_tradnl"/>
        </a:p>
      </dgm:t>
    </dgm:pt>
    <dgm:pt modelId="{DDC2974F-F6AE-49A6-AACF-F06681E0864D}" type="pres">
      <dgm:prSet presAssocID="{E24AFA36-3BE0-43E4-934A-4EF42C6F415C}" presName="node" presStyleLbl="node1" presStyleIdx="2" presStyleCnt="6" custScaleX="141022" custRadScaleRad="129240" custRadScaleInc="-3207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B6C6283-F703-4022-9A55-C2239BB260C8}" type="pres">
      <dgm:prSet presAssocID="{B740CE78-6F35-47D2-A96E-06E0BFB64D7A}" presName="sibTrans" presStyleLbl="sibTrans2D1" presStyleIdx="2" presStyleCnt="6"/>
      <dgm:spPr/>
      <dgm:t>
        <a:bodyPr/>
        <a:lstStyle/>
        <a:p>
          <a:endParaRPr lang="es-ES_tradnl"/>
        </a:p>
      </dgm:t>
    </dgm:pt>
    <dgm:pt modelId="{30E10D05-6066-4118-9959-51AAF5E991A2}" type="pres">
      <dgm:prSet presAssocID="{B740CE78-6F35-47D2-A96E-06E0BFB64D7A}" presName="connectorText" presStyleLbl="sibTrans2D1" presStyleIdx="2" presStyleCnt="6"/>
      <dgm:spPr/>
      <dgm:t>
        <a:bodyPr/>
        <a:lstStyle/>
        <a:p>
          <a:endParaRPr lang="es-ES_tradnl"/>
        </a:p>
      </dgm:t>
    </dgm:pt>
    <dgm:pt modelId="{7B6A2BAB-2AB8-4F27-8EB1-F9C79ACCC349}" type="pres">
      <dgm:prSet presAssocID="{D95D30E5-4FB4-467F-B666-74DB20CA9E5E}" presName="node" presStyleLbl="node1" presStyleIdx="3" presStyleCnt="6" custScaleX="224757" custScaleY="91153" custRadScaleRad="103916" custRadScaleInc="106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40AABAF-D416-40DD-B826-D67D058A1132}" type="pres">
      <dgm:prSet presAssocID="{3DB18DC3-CB74-499C-A691-D9235442C6F7}" presName="sibTrans" presStyleLbl="sibTrans2D1" presStyleIdx="3" presStyleCnt="6"/>
      <dgm:spPr/>
      <dgm:t>
        <a:bodyPr/>
        <a:lstStyle/>
        <a:p>
          <a:endParaRPr lang="es-ES_tradnl"/>
        </a:p>
      </dgm:t>
    </dgm:pt>
    <dgm:pt modelId="{8BAB7577-5E33-4289-BC04-DB7BAB4F1997}" type="pres">
      <dgm:prSet presAssocID="{3DB18DC3-CB74-499C-A691-D9235442C6F7}" presName="connectorText" presStyleLbl="sibTrans2D1" presStyleIdx="3" presStyleCnt="6"/>
      <dgm:spPr/>
      <dgm:t>
        <a:bodyPr/>
        <a:lstStyle/>
        <a:p>
          <a:endParaRPr lang="es-ES_tradnl"/>
        </a:p>
      </dgm:t>
    </dgm:pt>
    <dgm:pt modelId="{A9F03B26-8875-4B23-9648-553D425156B3}" type="pres">
      <dgm:prSet presAssocID="{282BF06E-791B-4CF6-8493-5621675FFFF1}" presName="node" presStyleLbl="node1" presStyleIdx="4" presStyleCnt="6" custRadScaleRad="118551" custRadScaleInc="182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569F1EB-C641-49FB-8F60-E4D2027CEA4F}" type="pres">
      <dgm:prSet presAssocID="{79CC70DC-947F-47A5-99A5-F4C768E52A5B}" presName="sibTrans" presStyleLbl="sibTrans2D1" presStyleIdx="4" presStyleCnt="6"/>
      <dgm:spPr/>
      <dgm:t>
        <a:bodyPr/>
        <a:lstStyle/>
        <a:p>
          <a:endParaRPr lang="es-ES_tradnl"/>
        </a:p>
      </dgm:t>
    </dgm:pt>
    <dgm:pt modelId="{49BFB60D-2FBF-41D8-85D6-01AB1CFA203F}" type="pres">
      <dgm:prSet presAssocID="{79CC70DC-947F-47A5-99A5-F4C768E52A5B}" presName="connectorText" presStyleLbl="sibTrans2D1" presStyleIdx="4" presStyleCnt="6"/>
      <dgm:spPr/>
      <dgm:t>
        <a:bodyPr/>
        <a:lstStyle/>
        <a:p>
          <a:endParaRPr lang="es-ES_tradnl"/>
        </a:p>
      </dgm:t>
    </dgm:pt>
    <dgm:pt modelId="{823128A0-51EE-456B-9C18-26750123F6C6}" type="pres">
      <dgm:prSet presAssocID="{C4D7B4DB-7F31-43DD-85F3-5BE4546D1EDC}" presName="node" presStyleLbl="node1" presStyleIdx="5" presStyleCnt="6" custScaleX="129739" custRadScaleRad="119076" custRadScaleInc="-2890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42B7814-4D7A-4A10-91F1-E2F7207862A3}" type="pres">
      <dgm:prSet presAssocID="{ACAFBBD2-3360-4FFB-86A8-30FBD7FAACD8}" presName="sibTrans" presStyleLbl="sibTrans2D1" presStyleIdx="5" presStyleCnt="6"/>
      <dgm:spPr/>
      <dgm:t>
        <a:bodyPr/>
        <a:lstStyle/>
        <a:p>
          <a:endParaRPr lang="es-ES_tradnl"/>
        </a:p>
      </dgm:t>
    </dgm:pt>
    <dgm:pt modelId="{C8BC6604-0106-44D7-AEA4-05C24867DD6D}" type="pres">
      <dgm:prSet presAssocID="{ACAFBBD2-3360-4FFB-86A8-30FBD7FAACD8}" presName="connectorText" presStyleLbl="sibTrans2D1" presStyleIdx="5" presStyleCnt="6"/>
      <dgm:spPr/>
      <dgm:t>
        <a:bodyPr/>
        <a:lstStyle/>
        <a:p>
          <a:endParaRPr lang="es-ES_tradnl"/>
        </a:p>
      </dgm:t>
    </dgm:pt>
  </dgm:ptLst>
  <dgm:cxnLst>
    <dgm:cxn modelId="{5F58F05E-B2B7-4386-BEC5-D82872CD8685}" srcId="{20D670A7-F86C-4C4E-8E8F-2F0E68C14A37}" destId="{282BF06E-791B-4CF6-8493-5621675FFFF1}" srcOrd="4" destOrd="0" parTransId="{B5297AFA-5909-46F9-BF73-C2ACB1470E63}" sibTransId="{79CC70DC-947F-47A5-99A5-F4C768E52A5B}"/>
    <dgm:cxn modelId="{03DF1377-0470-4695-82C9-DFB6CF1413D9}" type="presOf" srcId="{E24AFA36-3BE0-43E4-934A-4EF42C6F415C}" destId="{DDC2974F-F6AE-49A6-AACF-F06681E0864D}" srcOrd="0" destOrd="0" presId="urn:microsoft.com/office/officeart/2005/8/layout/cycle2"/>
    <dgm:cxn modelId="{88DE6F64-6709-4132-833D-721994D894A1}" type="presOf" srcId="{11D3D9DA-FA71-4234-A54D-FCFBA8839D0D}" destId="{147883A0-86D1-4927-AD98-56526058CD65}" srcOrd="0" destOrd="0" presId="urn:microsoft.com/office/officeart/2005/8/layout/cycle2"/>
    <dgm:cxn modelId="{416AFD5E-D778-41CF-BB73-A3C730423269}" type="presOf" srcId="{282BF06E-791B-4CF6-8493-5621675FFFF1}" destId="{A9F03B26-8875-4B23-9648-553D425156B3}" srcOrd="0" destOrd="0" presId="urn:microsoft.com/office/officeart/2005/8/layout/cycle2"/>
    <dgm:cxn modelId="{7DAC229B-D3B6-4954-BA3C-FDE801B8408C}" type="presOf" srcId="{60910085-D635-485D-B691-6CAE30E33790}" destId="{66A0DAC2-F4C4-488E-8E5A-117CBEBA4A3E}" srcOrd="0" destOrd="0" presId="urn:microsoft.com/office/officeart/2005/8/layout/cycle2"/>
    <dgm:cxn modelId="{D43AD689-361D-48A3-8E1E-7FD164565B47}" type="presOf" srcId="{D95D30E5-4FB4-467F-B666-74DB20CA9E5E}" destId="{7B6A2BAB-2AB8-4F27-8EB1-F9C79ACCC349}" srcOrd="0" destOrd="0" presId="urn:microsoft.com/office/officeart/2005/8/layout/cycle2"/>
    <dgm:cxn modelId="{D5E34F7E-65FB-4E51-A32E-5D5E00880D1F}" type="presOf" srcId="{B740CE78-6F35-47D2-A96E-06E0BFB64D7A}" destId="{30E10D05-6066-4118-9959-51AAF5E991A2}" srcOrd="1" destOrd="0" presId="urn:microsoft.com/office/officeart/2005/8/layout/cycle2"/>
    <dgm:cxn modelId="{DCA63B39-B5AD-4EB1-AE7E-5AD8A35A9B86}" srcId="{20D670A7-F86C-4C4E-8E8F-2F0E68C14A37}" destId="{60910085-D635-485D-B691-6CAE30E33790}" srcOrd="0" destOrd="0" parTransId="{66B20D0F-9C79-4F5F-806A-D7B2903D04AE}" sibTransId="{0926CB53-6B17-4003-983F-BE2A7F7F4800}"/>
    <dgm:cxn modelId="{2525FF04-1D70-43E5-B532-94C272486A8D}" type="presOf" srcId="{79CC70DC-947F-47A5-99A5-F4C768E52A5B}" destId="{7569F1EB-C641-49FB-8F60-E4D2027CEA4F}" srcOrd="0" destOrd="0" presId="urn:microsoft.com/office/officeart/2005/8/layout/cycle2"/>
    <dgm:cxn modelId="{42725626-55BE-4ACB-8572-2B2DCDDBB234}" type="presOf" srcId="{B740CE78-6F35-47D2-A96E-06E0BFB64D7A}" destId="{8B6C6283-F703-4022-9A55-C2239BB260C8}" srcOrd="0" destOrd="0" presId="urn:microsoft.com/office/officeart/2005/8/layout/cycle2"/>
    <dgm:cxn modelId="{19AAF70F-B17C-40A9-AB73-6BD93FC893E3}" srcId="{20D670A7-F86C-4C4E-8E8F-2F0E68C14A37}" destId="{D95D30E5-4FB4-467F-B666-74DB20CA9E5E}" srcOrd="3" destOrd="0" parTransId="{69EB79C3-5C56-4D4E-B64B-975CC37D00A4}" sibTransId="{3DB18DC3-CB74-499C-A691-D9235442C6F7}"/>
    <dgm:cxn modelId="{8CDE9B38-3F79-4D7E-8CD7-2E3EE4F2BA4F}" type="presOf" srcId="{0926CB53-6B17-4003-983F-BE2A7F7F4800}" destId="{67D29D89-8727-4CC7-84F9-F078167318A9}" srcOrd="1" destOrd="0" presId="urn:microsoft.com/office/officeart/2005/8/layout/cycle2"/>
    <dgm:cxn modelId="{91EC716E-779C-4B0A-B151-D31DFF586E8D}" type="presOf" srcId="{0926CB53-6B17-4003-983F-BE2A7F7F4800}" destId="{251CCE7F-2875-41E6-965E-B8F1E0A70712}" srcOrd="0" destOrd="0" presId="urn:microsoft.com/office/officeart/2005/8/layout/cycle2"/>
    <dgm:cxn modelId="{A40E8E3D-9A3D-48C1-9DA9-5DCC5769ABFD}" srcId="{20D670A7-F86C-4C4E-8E8F-2F0E68C14A37}" destId="{E24AFA36-3BE0-43E4-934A-4EF42C6F415C}" srcOrd="2" destOrd="0" parTransId="{3946F6D3-83D0-4875-A2D9-83EEE5EBAF06}" sibTransId="{B740CE78-6F35-47D2-A96E-06E0BFB64D7A}"/>
    <dgm:cxn modelId="{13AF7460-A41C-41B8-9330-E04612F84048}" type="presOf" srcId="{C4D7B4DB-7F31-43DD-85F3-5BE4546D1EDC}" destId="{823128A0-51EE-456B-9C18-26750123F6C6}" srcOrd="0" destOrd="0" presId="urn:microsoft.com/office/officeart/2005/8/layout/cycle2"/>
    <dgm:cxn modelId="{90AC2F11-D84E-423F-90B9-E27559C64BA9}" type="presOf" srcId="{3DB18DC3-CB74-499C-A691-D9235442C6F7}" destId="{8BAB7577-5E33-4289-BC04-DB7BAB4F1997}" srcOrd="1" destOrd="0" presId="urn:microsoft.com/office/officeart/2005/8/layout/cycle2"/>
    <dgm:cxn modelId="{DE970EB1-C6BC-41FF-B904-08EC59BDFE37}" srcId="{20D670A7-F86C-4C4E-8E8F-2F0E68C14A37}" destId="{C20D483C-0868-4EEE-986D-489317601A66}" srcOrd="1" destOrd="0" parTransId="{1699EB99-C94C-4F80-949E-BE9C8E753175}" sibTransId="{11D3D9DA-FA71-4234-A54D-FCFBA8839D0D}"/>
    <dgm:cxn modelId="{D6EE886B-42C7-4660-AEE9-79A393739BBF}" type="presOf" srcId="{79CC70DC-947F-47A5-99A5-F4C768E52A5B}" destId="{49BFB60D-2FBF-41D8-85D6-01AB1CFA203F}" srcOrd="1" destOrd="0" presId="urn:microsoft.com/office/officeart/2005/8/layout/cycle2"/>
    <dgm:cxn modelId="{EEF20F02-D022-4E42-A642-A71BE145136B}" type="presOf" srcId="{11D3D9DA-FA71-4234-A54D-FCFBA8839D0D}" destId="{2017CCDA-5FB1-4454-A78B-8E11DAE4E952}" srcOrd="1" destOrd="0" presId="urn:microsoft.com/office/officeart/2005/8/layout/cycle2"/>
    <dgm:cxn modelId="{D2421DCC-3BF3-449C-A0F3-44074FCA47D3}" type="presOf" srcId="{20D670A7-F86C-4C4E-8E8F-2F0E68C14A37}" destId="{AFF36584-4542-4FA6-B022-FC1DCB831DF3}" srcOrd="0" destOrd="0" presId="urn:microsoft.com/office/officeart/2005/8/layout/cycle2"/>
    <dgm:cxn modelId="{65093FCD-32F2-4F53-B8ED-CBA9D31D5F2B}" type="presOf" srcId="{ACAFBBD2-3360-4FFB-86A8-30FBD7FAACD8}" destId="{D42B7814-4D7A-4A10-91F1-E2F7207862A3}" srcOrd="0" destOrd="0" presId="urn:microsoft.com/office/officeart/2005/8/layout/cycle2"/>
    <dgm:cxn modelId="{5CAA929B-FD0F-4741-9945-5D7CA905BF98}" type="presOf" srcId="{3DB18DC3-CB74-499C-A691-D9235442C6F7}" destId="{740AABAF-D416-40DD-B826-D67D058A1132}" srcOrd="0" destOrd="0" presId="urn:microsoft.com/office/officeart/2005/8/layout/cycle2"/>
    <dgm:cxn modelId="{B7B82CD8-FF10-472E-BF5A-2EB3F305E731}" srcId="{20D670A7-F86C-4C4E-8E8F-2F0E68C14A37}" destId="{C4D7B4DB-7F31-43DD-85F3-5BE4546D1EDC}" srcOrd="5" destOrd="0" parTransId="{6B1FB1E1-357B-440F-B677-31235D69B22B}" sibTransId="{ACAFBBD2-3360-4FFB-86A8-30FBD7FAACD8}"/>
    <dgm:cxn modelId="{BB4701B8-49F5-41C5-87D6-F7BB5A0A7204}" type="presOf" srcId="{C20D483C-0868-4EEE-986D-489317601A66}" destId="{CFD2B149-4AF6-4BBD-93B0-3E5801D09642}" srcOrd="0" destOrd="0" presId="urn:microsoft.com/office/officeart/2005/8/layout/cycle2"/>
    <dgm:cxn modelId="{D39B36EE-2942-4241-A554-13160AB8E5AC}" type="presOf" srcId="{ACAFBBD2-3360-4FFB-86A8-30FBD7FAACD8}" destId="{C8BC6604-0106-44D7-AEA4-05C24867DD6D}" srcOrd="1" destOrd="0" presId="urn:microsoft.com/office/officeart/2005/8/layout/cycle2"/>
    <dgm:cxn modelId="{B177ED4C-8B63-4AD4-9349-954053053773}" type="presParOf" srcId="{AFF36584-4542-4FA6-B022-FC1DCB831DF3}" destId="{66A0DAC2-F4C4-488E-8E5A-117CBEBA4A3E}" srcOrd="0" destOrd="0" presId="urn:microsoft.com/office/officeart/2005/8/layout/cycle2"/>
    <dgm:cxn modelId="{A99C0B73-4DC3-4141-A332-12D46A71D054}" type="presParOf" srcId="{AFF36584-4542-4FA6-B022-FC1DCB831DF3}" destId="{251CCE7F-2875-41E6-965E-B8F1E0A70712}" srcOrd="1" destOrd="0" presId="urn:microsoft.com/office/officeart/2005/8/layout/cycle2"/>
    <dgm:cxn modelId="{5980BF6C-9136-4A52-AB0A-784DC1511117}" type="presParOf" srcId="{251CCE7F-2875-41E6-965E-B8F1E0A70712}" destId="{67D29D89-8727-4CC7-84F9-F078167318A9}" srcOrd="0" destOrd="0" presId="urn:microsoft.com/office/officeart/2005/8/layout/cycle2"/>
    <dgm:cxn modelId="{4F93F48C-2B07-49EB-941A-5262DDBAB9E3}" type="presParOf" srcId="{AFF36584-4542-4FA6-B022-FC1DCB831DF3}" destId="{CFD2B149-4AF6-4BBD-93B0-3E5801D09642}" srcOrd="2" destOrd="0" presId="urn:microsoft.com/office/officeart/2005/8/layout/cycle2"/>
    <dgm:cxn modelId="{4A1AAC0A-BE49-42C0-9480-7DD3A6EBFD98}" type="presParOf" srcId="{AFF36584-4542-4FA6-B022-FC1DCB831DF3}" destId="{147883A0-86D1-4927-AD98-56526058CD65}" srcOrd="3" destOrd="0" presId="urn:microsoft.com/office/officeart/2005/8/layout/cycle2"/>
    <dgm:cxn modelId="{267DD525-E68A-4ACA-BDA3-9496ADF972D1}" type="presParOf" srcId="{147883A0-86D1-4927-AD98-56526058CD65}" destId="{2017CCDA-5FB1-4454-A78B-8E11DAE4E952}" srcOrd="0" destOrd="0" presId="urn:microsoft.com/office/officeart/2005/8/layout/cycle2"/>
    <dgm:cxn modelId="{3C5ED309-21AF-4465-BCC1-51D9453DC8F0}" type="presParOf" srcId="{AFF36584-4542-4FA6-B022-FC1DCB831DF3}" destId="{DDC2974F-F6AE-49A6-AACF-F06681E0864D}" srcOrd="4" destOrd="0" presId="urn:microsoft.com/office/officeart/2005/8/layout/cycle2"/>
    <dgm:cxn modelId="{92B81E00-C08C-40AB-87A5-A02BCE732194}" type="presParOf" srcId="{AFF36584-4542-4FA6-B022-FC1DCB831DF3}" destId="{8B6C6283-F703-4022-9A55-C2239BB260C8}" srcOrd="5" destOrd="0" presId="urn:microsoft.com/office/officeart/2005/8/layout/cycle2"/>
    <dgm:cxn modelId="{AC836ACE-03DE-482B-B5DE-C174B94824D0}" type="presParOf" srcId="{8B6C6283-F703-4022-9A55-C2239BB260C8}" destId="{30E10D05-6066-4118-9959-51AAF5E991A2}" srcOrd="0" destOrd="0" presId="urn:microsoft.com/office/officeart/2005/8/layout/cycle2"/>
    <dgm:cxn modelId="{23CA7E64-89A3-4337-805C-DE208C369CC0}" type="presParOf" srcId="{AFF36584-4542-4FA6-B022-FC1DCB831DF3}" destId="{7B6A2BAB-2AB8-4F27-8EB1-F9C79ACCC349}" srcOrd="6" destOrd="0" presId="urn:microsoft.com/office/officeart/2005/8/layout/cycle2"/>
    <dgm:cxn modelId="{E815FB41-2DCE-4D0E-AA7A-03F3BE065988}" type="presParOf" srcId="{AFF36584-4542-4FA6-B022-FC1DCB831DF3}" destId="{740AABAF-D416-40DD-B826-D67D058A1132}" srcOrd="7" destOrd="0" presId="urn:microsoft.com/office/officeart/2005/8/layout/cycle2"/>
    <dgm:cxn modelId="{65A293F0-CF01-49E4-9FF6-97AF48A86658}" type="presParOf" srcId="{740AABAF-D416-40DD-B826-D67D058A1132}" destId="{8BAB7577-5E33-4289-BC04-DB7BAB4F1997}" srcOrd="0" destOrd="0" presId="urn:microsoft.com/office/officeart/2005/8/layout/cycle2"/>
    <dgm:cxn modelId="{C4882657-C8C8-4897-9024-03F26F0A5AA3}" type="presParOf" srcId="{AFF36584-4542-4FA6-B022-FC1DCB831DF3}" destId="{A9F03B26-8875-4B23-9648-553D425156B3}" srcOrd="8" destOrd="0" presId="urn:microsoft.com/office/officeart/2005/8/layout/cycle2"/>
    <dgm:cxn modelId="{8538B763-C650-4786-B494-82C4D6C97444}" type="presParOf" srcId="{AFF36584-4542-4FA6-B022-FC1DCB831DF3}" destId="{7569F1EB-C641-49FB-8F60-E4D2027CEA4F}" srcOrd="9" destOrd="0" presId="urn:microsoft.com/office/officeart/2005/8/layout/cycle2"/>
    <dgm:cxn modelId="{8A6D870A-5F82-47A8-B8CD-308BBAF558CF}" type="presParOf" srcId="{7569F1EB-C641-49FB-8F60-E4D2027CEA4F}" destId="{49BFB60D-2FBF-41D8-85D6-01AB1CFA203F}" srcOrd="0" destOrd="0" presId="urn:microsoft.com/office/officeart/2005/8/layout/cycle2"/>
    <dgm:cxn modelId="{FCC3E3EB-0FA1-4451-B391-C85BAF9901DA}" type="presParOf" srcId="{AFF36584-4542-4FA6-B022-FC1DCB831DF3}" destId="{823128A0-51EE-456B-9C18-26750123F6C6}" srcOrd="10" destOrd="0" presId="urn:microsoft.com/office/officeart/2005/8/layout/cycle2"/>
    <dgm:cxn modelId="{AAA4839D-B7A8-4D28-87E5-4AFC791AD41A}" type="presParOf" srcId="{AFF36584-4542-4FA6-B022-FC1DCB831DF3}" destId="{D42B7814-4D7A-4A10-91F1-E2F7207862A3}" srcOrd="11" destOrd="0" presId="urn:microsoft.com/office/officeart/2005/8/layout/cycle2"/>
    <dgm:cxn modelId="{E2D7E7BA-51E5-4815-A8B8-B5446DF3A4D4}" type="presParOf" srcId="{D42B7814-4D7A-4A10-91F1-E2F7207862A3}" destId="{C8BC6604-0106-44D7-AEA4-05C24867DD6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0DAC2-F4C4-488E-8E5A-117CBEBA4A3E}">
      <dsp:nvSpPr>
        <dsp:cNvPr id="0" name=""/>
        <dsp:cNvSpPr/>
      </dsp:nvSpPr>
      <dsp:spPr>
        <a:xfrm>
          <a:off x="2876101" y="28783"/>
          <a:ext cx="2098579" cy="124073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1"/>
              </a:solidFill>
            </a:rPr>
            <a:t>ALIMENTACIÓN</a:t>
          </a:r>
          <a:endParaRPr lang="es-ES_tradnl" sz="1600" kern="1200" dirty="0">
            <a:solidFill>
              <a:schemeClr val="tx1"/>
            </a:solidFill>
          </a:endParaRPr>
        </a:p>
      </dsp:txBody>
      <dsp:txXfrm>
        <a:off x="3183431" y="210484"/>
        <a:ext cx="1483919" cy="877333"/>
      </dsp:txXfrm>
    </dsp:sp>
    <dsp:sp modelId="{251CCE7F-2875-41E6-965E-B8F1E0A70712}">
      <dsp:nvSpPr>
        <dsp:cNvPr id="0" name=""/>
        <dsp:cNvSpPr/>
      </dsp:nvSpPr>
      <dsp:spPr>
        <a:xfrm rot="901220">
          <a:off x="4966420" y="749016"/>
          <a:ext cx="222864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>
        <a:off x="4967562" y="824102"/>
        <a:ext cx="156005" cy="251248"/>
      </dsp:txXfrm>
    </dsp:sp>
    <dsp:sp modelId="{CFD2B149-4AF6-4BBD-93B0-3E5801D09642}">
      <dsp:nvSpPr>
        <dsp:cNvPr id="0" name=""/>
        <dsp:cNvSpPr/>
      </dsp:nvSpPr>
      <dsp:spPr>
        <a:xfrm>
          <a:off x="5214185" y="631479"/>
          <a:ext cx="1914616" cy="124073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800" kern="1200" dirty="0">
            <a:solidFill>
              <a:schemeClr val="tx1"/>
            </a:solidFill>
          </a:endParaRPr>
        </a:p>
      </dsp:txBody>
      <dsp:txXfrm>
        <a:off x="5494574" y="813180"/>
        <a:ext cx="1353838" cy="877333"/>
      </dsp:txXfrm>
    </dsp:sp>
    <dsp:sp modelId="{147883A0-86D1-4927-AD98-56526058CD65}">
      <dsp:nvSpPr>
        <dsp:cNvPr id="0" name=""/>
        <dsp:cNvSpPr/>
      </dsp:nvSpPr>
      <dsp:spPr>
        <a:xfrm rot="5382894">
          <a:off x="5949456" y="2078637"/>
          <a:ext cx="454385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>
        <a:off x="6011955" y="2099576"/>
        <a:ext cx="328761" cy="251248"/>
      </dsp:txXfrm>
    </dsp:sp>
    <dsp:sp modelId="{DDC2974F-F6AE-49A6-AACF-F06681E0864D}">
      <dsp:nvSpPr>
        <dsp:cNvPr id="0" name=""/>
        <dsp:cNvSpPr/>
      </dsp:nvSpPr>
      <dsp:spPr>
        <a:xfrm>
          <a:off x="5307078" y="2729528"/>
          <a:ext cx="1749709" cy="12407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1"/>
              </a:solidFill>
            </a:rPr>
            <a:t>INFLACIÓN</a:t>
          </a:r>
          <a:endParaRPr lang="es-ES_tradnl" sz="1600" kern="1200" dirty="0">
            <a:solidFill>
              <a:schemeClr val="tx1"/>
            </a:solidFill>
          </a:endParaRPr>
        </a:p>
      </dsp:txBody>
      <dsp:txXfrm>
        <a:off x="5563317" y="2911229"/>
        <a:ext cx="1237231" cy="877333"/>
      </dsp:txXfrm>
    </dsp:sp>
    <dsp:sp modelId="{8B6C6283-F703-4022-9A55-C2239BB260C8}">
      <dsp:nvSpPr>
        <dsp:cNvPr id="0" name=""/>
        <dsp:cNvSpPr/>
      </dsp:nvSpPr>
      <dsp:spPr>
        <a:xfrm rot="9305114">
          <a:off x="4969443" y="3619781"/>
          <a:ext cx="361420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 rot="10800000">
        <a:off x="5072824" y="3680693"/>
        <a:ext cx="252994" cy="251248"/>
      </dsp:txXfrm>
    </dsp:sp>
    <dsp:sp modelId="{7B6A2BAB-2AB8-4F27-8EB1-F9C79ACCC349}">
      <dsp:nvSpPr>
        <dsp:cNvPr id="0" name=""/>
        <dsp:cNvSpPr/>
      </dsp:nvSpPr>
      <dsp:spPr>
        <a:xfrm>
          <a:off x="2520278" y="3837584"/>
          <a:ext cx="2788639" cy="11309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1"/>
              </a:solidFill>
            </a:rPr>
            <a:t>DOTACIÓN E INFRAESTRUCTURA</a:t>
          </a:r>
          <a:endParaRPr lang="es-ES_tradnl" sz="1600" kern="1200" dirty="0">
            <a:solidFill>
              <a:schemeClr val="tx1"/>
            </a:solidFill>
          </a:endParaRPr>
        </a:p>
      </dsp:txBody>
      <dsp:txXfrm>
        <a:off x="2928665" y="4003210"/>
        <a:ext cx="1971865" cy="799715"/>
      </dsp:txXfrm>
    </dsp:sp>
    <dsp:sp modelId="{740AABAF-D416-40DD-B826-D67D058A1132}">
      <dsp:nvSpPr>
        <dsp:cNvPr id="0" name=""/>
        <dsp:cNvSpPr/>
      </dsp:nvSpPr>
      <dsp:spPr>
        <a:xfrm rot="12360375">
          <a:off x="2594966" y="3628891"/>
          <a:ext cx="323871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 rot="10800000">
        <a:off x="2687208" y="3733942"/>
        <a:ext cx="226710" cy="251248"/>
      </dsp:txXfrm>
    </dsp:sp>
    <dsp:sp modelId="{A9F03B26-8875-4B23-9648-553D425156B3}">
      <dsp:nvSpPr>
        <dsp:cNvPr id="0" name=""/>
        <dsp:cNvSpPr/>
      </dsp:nvSpPr>
      <dsp:spPr>
        <a:xfrm>
          <a:off x="1296140" y="2807897"/>
          <a:ext cx="1240735" cy="12407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solidFill>
                <a:schemeClr val="tx1"/>
              </a:solidFill>
            </a:rPr>
            <a:t>SALUD</a:t>
          </a:r>
          <a:endParaRPr lang="es-ES_tradnl" sz="1600" kern="1200" dirty="0">
            <a:solidFill>
              <a:schemeClr val="tx1"/>
            </a:solidFill>
          </a:endParaRPr>
        </a:p>
      </dsp:txBody>
      <dsp:txXfrm>
        <a:off x="1477841" y="2989598"/>
        <a:ext cx="877333" cy="877333"/>
      </dsp:txXfrm>
    </dsp:sp>
    <dsp:sp modelId="{7569F1EB-C641-49FB-8F60-E4D2027CEA4F}">
      <dsp:nvSpPr>
        <dsp:cNvPr id="0" name=""/>
        <dsp:cNvSpPr/>
      </dsp:nvSpPr>
      <dsp:spPr>
        <a:xfrm rot="16086194">
          <a:off x="1760132" y="2364574"/>
          <a:ext cx="256166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 rot="10800000">
        <a:off x="1799829" y="2486728"/>
        <a:ext cx="179316" cy="251248"/>
      </dsp:txXfrm>
    </dsp:sp>
    <dsp:sp modelId="{823128A0-51EE-456B-9C18-26750123F6C6}">
      <dsp:nvSpPr>
        <dsp:cNvPr id="0" name=""/>
        <dsp:cNvSpPr/>
      </dsp:nvSpPr>
      <dsp:spPr>
        <a:xfrm>
          <a:off x="1054580" y="1084635"/>
          <a:ext cx="1609717" cy="12407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>
              <a:solidFill>
                <a:schemeClr val="tx1"/>
              </a:solidFill>
            </a:rPr>
            <a:t>INSEGURIDAD</a:t>
          </a:r>
          <a:endParaRPr lang="es-ES_tradnl" sz="1500" kern="1200" dirty="0">
            <a:solidFill>
              <a:schemeClr val="tx1"/>
            </a:solidFill>
          </a:endParaRPr>
        </a:p>
      </dsp:txBody>
      <dsp:txXfrm>
        <a:off x="1290318" y="1266336"/>
        <a:ext cx="1138241" cy="877333"/>
      </dsp:txXfrm>
    </dsp:sp>
    <dsp:sp modelId="{D42B7814-4D7A-4A10-91F1-E2F7207862A3}">
      <dsp:nvSpPr>
        <dsp:cNvPr id="0" name=""/>
        <dsp:cNvSpPr/>
      </dsp:nvSpPr>
      <dsp:spPr>
        <a:xfrm rot="19975780">
          <a:off x="2642925" y="1003748"/>
          <a:ext cx="357920" cy="4187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/>
        </a:p>
      </dsp:txBody>
      <dsp:txXfrm>
        <a:off x="2648807" y="1111931"/>
        <a:ext cx="250544" cy="251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84956-DD02-407D-AB11-75B3C41B313A}" type="datetimeFigureOut">
              <a:rPr lang="es-VE" smtClean="0"/>
              <a:t>03/05/2016</a:t>
            </a:fld>
            <a:endParaRPr lang="es-V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D7FFD-FBA1-46DE-AE5A-98201A1D1B1A}" type="slidenum">
              <a:rPr lang="es-VE" smtClean="0"/>
              <a:t>‹Nº›</a:t>
            </a:fld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535976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D7FFD-FBA1-46DE-AE5A-98201A1D1B1A}" type="slidenum">
              <a:rPr lang="es-VE" smtClean="0"/>
              <a:t>14</a:t>
            </a:fld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14068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FFB7-D356-4783-93A8-9171B7DB9550}" type="datetimeFigureOut">
              <a:rPr lang="es-ES_tradnl" smtClean="0"/>
              <a:pPr/>
              <a:t>03/05/2016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1438-B3E9-4BDF-8533-2133EAA093D7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TQKD0Q7q4&amp;feature=youtu.b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v.org.ve/sitio/wp-content/uploads/2016/03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es.gob.ve/formacion/programas-de-formacion/opciones-formativas-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437112"/>
            <a:ext cx="7772400" cy="2016224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sz="2800" dirty="0" smtClean="0">
                <a:solidFill>
                  <a:srgbClr val="CC9900"/>
                </a:solidFill>
              </a:rPr>
              <a:t>Asamblea de Educación 2016</a:t>
            </a:r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VE" sz="2800" b="1" dirty="0" smtClean="0"/>
              <a:t>Análisis del Contexto-País, en lo que implica para las instituciones </a:t>
            </a:r>
            <a:r>
              <a:rPr lang="es-VE" sz="2800" b="1" dirty="0" smtClean="0"/>
              <a:t>educativas</a:t>
            </a:r>
            <a:br>
              <a:rPr lang="es-VE" sz="2800" b="1" dirty="0" smtClean="0"/>
            </a:br>
            <a:r>
              <a:rPr lang="es-VE" sz="2800" b="1" dirty="0"/>
              <a:t/>
            </a:r>
            <a:br>
              <a:rPr lang="es-VE" sz="2800" b="1" dirty="0"/>
            </a:br>
            <a:r>
              <a:rPr lang="es-VE" sz="1200" b="1" dirty="0" smtClean="0">
                <a:solidFill>
                  <a:srgbClr val="FFC000"/>
                </a:solidFill>
              </a:rPr>
              <a:t>Edgar Contreras</a:t>
            </a:r>
            <a:r>
              <a:rPr lang="es-VE" sz="1200" b="1" dirty="0" smtClean="0"/>
              <a:t/>
            </a:r>
            <a:br>
              <a:rPr lang="es-VE" sz="1200" b="1" dirty="0" smtClean="0"/>
            </a:br>
            <a:r>
              <a:rPr lang="es-VE" sz="1200" b="1" dirty="0" smtClean="0"/>
              <a:t>contredgar@gmail.com</a:t>
            </a:r>
            <a:endParaRPr lang="es-ES_tradnl" sz="2800" dirty="0"/>
          </a:p>
        </p:txBody>
      </p:sp>
      <p:pic>
        <p:nvPicPr>
          <p:cNvPr id="3074" name="Picture 2" descr="http://www.cerpe.org.ve/tl_files/Cerpe/contenido/documentos/Intranet/Asambleas%20Educ/Asamblea%202016/LOGO-Centenar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448" y="476672"/>
            <a:ext cx="7115944" cy="38870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CC9900"/>
                </a:solidFill>
              </a:rPr>
              <a:t>¿Qué podemos aportar?</a:t>
            </a:r>
            <a:endParaRPr lang="es-ES_tradnl" dirty="0">
              <a:solidFill>
                <a:srgbClr val="CC99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Somos esperanza y debemos </a:t>
            </a:r>
            <a:r>
              <a:rPr lang="es-ES_tradnl" dirty="0" smtClean="0"/>
              <a:t>permanecer, </a:t>
            </a:r>
            <a:r>
              <a:rPr lang="es-ES_tradnl" dirty="0" smtClean="0"/>
              <a:t>adecuando los medios y fortaleciendo el sentido de cuerpo</a:t>
            </a:r>
          </a:p>
          <a:p>
            <a:r>
              <a:rPr lang="es-ES_tradnl" dirty="0" smtClean="0"/>
              <a:t>Asumir que el cambio deseado requiere visión de mediano y largo plazo (tiempo de siembra)</a:t>
            </a:r>
          </a:p>
          <a:p>
            <a:r>
              <a:rPr lang="es-VE" dirty="0" smtClean="0"/>
              <a:t>Salir al encuentro de otros que andan en la misma búsqueda o sin rumbo</a:t>
            </a:r>
          </a:p>
          <a:p>
            <a:r>
              <a:rPr lang="es-VE" dirty="0" smtClean="0"/>
              <a:t>Cuidar y acompañar a nuestra gente</a:t>
            </a:r>
          </a:p>
          <a:p>
            <a:r>
              <a:rPr lang="es-VE" dirty="0" smtClean="0"/>
              <a:t>Asumir nuestra misión y considerar el Magis Ignaciano, para dar más, servir más… </a:t>
            </a:r>
          </a:p>
          <a:p>
            <a:endParaRPr lang="es-VE" b="1" dirty="0" smtClean="0">
              <a:solidFill>
                <a:srgbClr val="1C4D5A"/>
              </a:solidFill>
            </a:endParaRPr>
          </a:p>
          <a:p>
            <a:endParaRPr lang="es-ES_tradnl" dirty="0"/>
          </a:p>
        </p:txBody>
      </p:sp>
      <p:sp>
        <p:nvSpPr>
          <p:cNvPr id="4" name="CuadroTexto 3"/>
          <p:cNvSpPr txBox="1"/>
          <p:nvPr/>
        </p:nvSpPr>
        <p:spPr>
          <a:xfrm>
            <a:off x="7596336" y="6126163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600" dirty="0" smtClean="0">
                <a:solidFill>
                  <a:srgbClr val="FF0000"/>
                </a:solidFill>
              </a:rPr>
              <a:t>Sigue…</a:t>
            </a:r>
            <a:endParaRPr lang="es-VE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ES_tradnl" dirty="0" smtClean="0">
                <a:solidFill>
                  <a:srgbClr val="CC9900"/>
                </a:solidFill>
              </a:rPr>
              <a:t>¿Qué podemos aportar?</a:t>
            </a:r>
            <a:endParaRPr lang="es-ES_tradnl" dirty="0">
              <a:solidFill>
                <a:srgbClr val="CC99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s-VE" dirty="0" smtClean="0"/>
              <a:t>Formación para la vida en democracia y el rescate de la institucionalidad</a:t>
            </a:r>
          </a:p>
          <a:p>
            <a:r>
              <a:rPr lang="es-VE" dirty="0" smtClean="0"/>
              <a:t>Insistir en la cultura del trabajo  y el emprendimiento productivo</a:t>
            </a:r>
          </a:p>
          <a:p>
            <a:r>
              <a:rPr lang="es-VE" dirty="0" smtClean="0"/>
              <a:t>Apoyo a la Asociación Venezolana de Educación Católica (AVEC)</a:t>
            </a:r>
          </a:p>
          <a:p>
            <a:r>
              <a:rPr lang="es-VE" dirty="0" smtClean="0"/>
              <a:t>Fortalecer esfuerzos por transmitir la Identidad y Misión</a:t>
            </a:r>
          </a:p>
          <a:p>
            <a:r>
              <a:rPr lang="es-VE" dirty="0" smtClean="0"/>
              <a:t>Sistematizar propuestas para presentar ante el MPPE y el INCES (Media General, Técnica y CECAL) + Adulto Mayor</a:t>
            </a:r>
          </a:p>
          <a:p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7788222" y="6126163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600" dirty="0" smtClean="0">
                <a:solidFill>
                  <a:srgbClr val="FF0000"/>
                </a:solidFill>
              </a:rPr>
              <a:t>Sigue…</a:t>
            </a:r>
            <a:endParaRPr lang="es-VE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17052"/>
              </p:ext>
            </p:extLst>
          </p:nvPr>
        </p:nvGraphicFramePr>
        <p:xfrm>
          <a:off x="755575" y="874634"/>
          <a:ext cx="7776863" cy="5362678"/>
        </p:xfrm>
        <a:graphic>
          <a:graphicData uri="http://schemas.openxmlformats.org/drawingml/2006/table">
            <a:tbl>
              <a:tblPr/>
              <a:tblGrid>
                <a:gridCol w="2151255"/>
                <a:gridCol w="2583303"/>
                <a:gridCol w="1656197"/>
                <a:gridCol w="1386108"/>
              </a:tblGrid>
              <a:tr h="426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/>
                          <a:ea typeface="DejaVu Sans"/>
                          <a:cs typeface="FreeSans"/>
                        </a:rPr>
                        <a:t>Especialidad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/>
                          <a:ea typeface="DejaVu Sans"/>
                          <a:cs typeface="FreeSans"/>
                        </a:rPr>
                        <a:t>Menciones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/>
                          <a:ea typeface="DejaVu Sans"/>
                          <a:cs typeface="FreeSans"/>
                        </a:rPr>
                        <a:t>Código Plan de Estudio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/>
                          <a:ea typeface="DejaVu Sans"/>
                          <a:cs typeface="FreeSans"/>
                        </a:rPr>
                        <a:t>TOTAL CENTROS 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Agropecuaria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Producción Agrícola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41035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Producción Pecuaria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41036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Técnicas de Alimentos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41037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Tecnología Pesquera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41038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Ciencias Agrícolas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41044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89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Promoción y Gestión Ambiental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41045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Forestal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41046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Arte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Arte Puro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48061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Artes Gráficas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48062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Arte del Fuego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48063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4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2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Promoción Social y Servicios de Salud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Puericultura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45026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1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2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Administración de Servicios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45027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/>
                          <a:ea typeface="DejaVu Sans"/>
                          <a:cs typeface="FreeSans"/>
                        </a:rPr>
                        <a:t>6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Registros y Estadísticas de Salud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45028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kern="50" dirty="0" smtClean="0">
                          <a:latin typeface="Arial"/>
                          <a:ea typeface="DejaVu Sans"/>
                          <a:cs typeface="FreeSans"/>
                        </a:rPr>
                        <a:t>6</a:t>
                      </a:r>
                      <a:endParaRPr lang="es-MX" sz="1400" kern="50" dirty="0" smtClean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2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Laboratorio Clínico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45029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12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04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Promoción en Deporte y Recreación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45030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/>
                          <a:ea typeface="DejaVu Sans"/>
                          <a:cs typeface="FreeSans"/>
                        </a:rPr>
                        <a:t>4</a:t>
                      </a:r>
                      <a:endParaRPr lang="es-MX" sz="14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83568" y="6351131"/>
            <a:ext cx="7939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Cuadro elaborado por Edgar Contreras a partir de datos  estadísticos aportados por los centros AVEC, en enero de 2016 . Versi</a:t>
            </a:r>
            <a:r>
              <a:rPr lang="es-VE" sz="1000" dirty="0"/>
              <a:t>ó</a:t>
            </a:r>
            <a:r>
              <a:rPr lang="es-VE" sz="1000" dirty="0" smtClean="0"/>
              <a:t>n Preliminar</a:t>
            </a:r>
            <a:endParaRPr lang="es-VE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55575" y="332656"/>
            <a:ext cx="770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rgbClr val="CC9900"/>
                </a:solidFill>
              </a:rPr>
              <a:t>Especialidades atendidas por Centros AVEC según </a:t>
            </a:r>
            <a:r>
              <a:rPr lang="es-VE" dirty="0">
                <a:solidFill>
                  <a:srgbClr val="CC9900"/>
                </a:solidFill>
              </a:rPr>
              <a:t>R</a:t>
            </a:r>
            <a:r>
              <a:rPr lang="es-VE" dirty="0" smtClean="0">
                <a:solidFill>
                  <a:srgbClr val="CC9900"/>
                </a:solidFill>
              </a:rPr>
              <a:t>esolución 238 del MPPE  </a:t>
            </a:r>
            <a:endParaRPr lang="es-VE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26195"/>
              </p:ext>
            </p:extLst>
          </p:nvPr>
        </p:nvGraphicFramePr>
        <p:xfrm>
          <a:off x="683570" y="609384"/>
          <a:ext cx="7416823" cy="5850789"/>
        </p:xfrm>
        <a:graphic>
          <a:graphicData uri="http://schemas.openxmlformats.org/drawingml/2006/table">
            <a:tbl>
              <a:tblPr/>
              <a:tblGrid>
                <a:gridCol w="2043410"/>
                <a:gridCol w="2512473"/>
                <a:gridCol w="1557464"/>
                <a:gridCol w="1303476"/>
              </a:tblGrid>
              <a:tr h="327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b="1" kern="50" dirty="0">
                          <a:latin typeface="Arial"/>
                          <a:ea typeface="DejaVu Sans"/>
                          <a:cs typeface="FreeSans"/>
                        </a:rPr>
                        <a:t>Especialidad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b="1" kern="50" dirty="0">
                          <a:latin typeface="Arial"/>
                          <a:ea typeface="DejaVu Sans"/>
                          <a:cs typeface="FreeSans"/>
                        </a:rPr>
                        <a:t>Menciones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b="1" kern="50" dirty="0">
                          <a:latin typeface="Arial"/>
                          <a:ea typeface="DejaVu Sans"/>
                          <a:cs typeface="FreeSans"/>
                        </a:rPr>
                        <a:t>Código Plan de Estudio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b="1" kern="50" dirty="0">
                          <a:latin typeface="Arial"/>
                          <a:ea typeface="DejaVu Sans"/>
                          <a:cs typeface="FreeSans"/>
                        </a:rPr>
                        <a:t>TOTAL CENTROS 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row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DejaVu Sans"/>
                          <a:cs typeface="FreeSans"/>
                        </a:rPr>
                        <a:t>Industrial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Metalurgia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43217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Tecnología de Alimentos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43218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Electricidad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43219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Electrónica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Instrumentación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43221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Construcción Naval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43222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Construcción Civil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43223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Química Industrial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43224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Máquinas y Herramientas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43225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0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Mecánica de Mantenimiento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43226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60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Refrigeración y Aire Acondicionado 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43227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Mecánica Automotriz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43258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Metalmecánica y Naval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43256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3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Mecánica de Mantenimiento Industrial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43257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Hidrocarburos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VE" sz="1100" kern="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DejaVu Sans"/>
                          <a:cs typeface="FreeSans"/>
                        </a:rPr>
                        <a:t>Comercio y Servicios Administrativos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Contabilidad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46045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Mercadeo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46043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Secretariado Ejecutivo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46044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endParaRPr lang="es-MX" sz="9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87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DejaVu Sans"/>
                          <a:cs typeface="FreeSans"/>
                        </a:rPr>
                        <a:t>Asistencia Gerencial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DejaVu Sans"/>
                          <a:cs typeface="FreeSans"/>
                        </a:rPr>
                        <a:t>46062</a:t>
                      </a:r>
                      <a:endParaRPr lang="es-MX" sz="1100" kern="50" dirty="0"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solidFill>
                            <a:schemeClr val="tx1"/>
                          </a:solidFill>
                          <a:latin typeface="Arial"/>
                          <a:ea typeface="DejaVu Sans"/>
                          <a:cs typeface="FreeSans"/>
                        </a:rPr>
                        <a:t>7 </a:t>
                      </a:r>
                      <a:endParaRPr lang="es-MX" sz="1100" kern="50" dirty="0">
                        <a:solidFill>
                          <a:schemeClr val="tx1"/>
                        </a:solidFill>
                        <a:latin typeface="Times New Roman"/>
                        <a:ea typeface="DejaVu Sans"/>
                        <a:cs typeface="FreeSans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Administración </a:t>
                      </a: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Financiera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46042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Aduana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46061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Seguro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Informática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46046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77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Turismo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>
                          <a:latin typeface="Arial"/>
                          <a:ea typeface="Times New Roman"/>
                          <a:cs typeface="Times New Roman"/>
                        </a:rPr>
                        <a:t>46048</a:t>
                      </a:r>
                      <a:endParaRPr lang="es-MX" sz="1100" kern="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100" kern="50" dirty="0" smtClean="0">
                          <a:latin typeface="Arial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es-VE" sz="1000" kern="50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Co/Cu/Me/Ccs</a:t>
                      </a:r>
                      <a:endParaRPr lang="es-MX" sz="1000" kern="5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630" marR="37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2425" algn="l"/>
                <a:tab pos="552450" algn="l"/>
                <a:tab pos="2524125" algn="l"/>
              </a:tabLst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3568" y="6495147"/>
            <a:ext cx="7939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Cuadro elaborado por Edgar Contreras a partir de datos  estadísticos aportados por los centros AVEC, en enero de 2016 . Versi</a:t>
            </a:r>
            <a:r>
              <a:rPr lang="es-VE" sz="1000" dirty="0"/>
              <a:t>ó</a:t>
            </a:r>
            <a:r>
              <a:rPr lang="es-VE" sz="1000" dirty="0" smtClean="0"/>
              <a:t>n Preliminar</a:t>
            </a:r>
            <a:endParaRPr lang="es-VE" sz="1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39552" y="188640"/>
            <a:ext cx="770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rgbClr val="CC9900"/>
                </a:solidFill>
              </a:rPr>
              <a:t>Especialidades atendidas por Centros AVEC según </a:t>
            </a:r>
            <a:r>
              <a:rPr lang="es-VE" dirty="0">
                <a:solidFill>
                  <a:srgbClr val="CC9900"/>
                </a:solidFill>
              </a:rPr>
              <a:t>R</a:t>
            </a:r>
            <a:r>
              <a:rPr lang="es-VE" dirty="0" smtClean="0">
                <a:solidFill>
                  <a:srgbClr val="CC9900"/>
                </a:solidFill>
              </a:rPr>
              <a:t>esolución 238 del MPPE  </a:t>
            </a:r>
            <a:endParaRPr lang="es-VE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23029"/>
              </p:ext>
            </p:extLst>
          </p:nvPr>
        </p:nvGraphicFramePr>
        <p:xfrm>
          <a:off x="323528" y="620688"/>
          <a:ext cx="8280920" cy="5653539"/>
        </p:xfrm>
        <a:graphic>
          <a:graphicData uri="http://schemas.openxmlformats.org/drawingml/2006/table">
            <a:tbl>
              <a:tblPr/>
              <a:tblGrid>
                <a:gridCol w="3050912"/>
                <a:gridCol w="1773624"/>
                <a:gridCol w="1296144"/>
                <a:gridCol w="2160240"/>
              </a:tblGrid>
              <a:tr h="138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Menciones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Código Plan de Estudio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b="1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TOTAL CENTROS 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Seccionales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Procesamiento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Datos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40036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Puerto</a:t>
                      </a:r>
                      <a:r>
                        <a:rPr lang="es-MX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Ayacucho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Arte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Puro / Educación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41000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Puerto Ayacucho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Zootecnia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Marina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41029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Margarita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Zootecnia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41031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San Cristóbal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Instrumentación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42221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Cumaná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Química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Industrial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42224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Cumaná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Tecnología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Gráfica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43254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Maracaibo/ Mérida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Artes Gráficas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43284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Ccs,Cd Bolívar, Valencia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Ciencias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Náuticas Navegación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43287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Margarita</a:t>
                      </a:r>
                      <a:endParaRPr lang="es-MX" sz="1400" kern="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Ciencias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 Náuticas Máquinas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43288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Margarita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Secretariado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44038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Caracas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Procesamiento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 de Datos 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45028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2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Caracas/San Cristóbal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9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Ciencias Básicas Tecnológicas/ Procesamiento de Datos</a:t>
                      </a:r>
                      <a:endParaRPr lang="es-MX" sz="1400" kern="50" dirty="0" smtClean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46012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7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 Trujillo, La Guaira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Ccs, San Cristóbal y Calabozo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Organización</a:t>
                      </a:r>
                      <a:r>
                        <a:rPr lang="es-VE" sz="1400" kern="50" baseline="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 y Sistemas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46029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2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Maracay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Arte Puro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48061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1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kern="50" dirty="0" smtClean="0">
                          <a:latin typeface="Arial" pitchFamily="34" charset="0"/>
                          <a:ea typeface="DejaVu Sans"/>
                          <a:cs typeface="Arial" pitchFamily="34" charset="0"/>
                        </a:rPr>
                        <a:t>Mérida</a:t>
                      </a:r>
                      <a:endParaRPr lang="es-MX" sz="1400" kern="50" dirty="0">
                        <a:latin typeface="Arial" pitchFamily="34" charset="0"/>
                        <a:ea typeface="DejaVu Sans"/>
                        <a:cs typeface="Arial" pitchFamily="34" charset="0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92446" y="6381328"/>
            <a:ext cx="7939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Cuadro elaborado por Edgar Contreras a partir de datos  estadísticos aportados por los centros AVEC, en enero de 2016 . Versi</a:t>
            </a:r>
            <a:r>
              <a:rPr lang="es-VE" sz="1000" dirty="0"/>
              <a:t>ó</a:t>
            </a:r>
            <a:r>
              <a:rPr lang="es-VE" sz="1000" dirty="0" smtClean="0"/>
              <a:t>n Preliminar</a:t>
            </a:r>
            <a:endParaRPr lang="es-VE" sz="1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39552" y="188640"/>
            <a:ext cx="770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solidFill>
                  <a:srgbClr val="CC9900"/>
                </a:solidFill>
              </a:rPr>
              <a:t>Menciones atendidas por Centros AVEC fuera de la Resolución 238 del MPPE  </a:t>
            </a:r>
            <a:endParaRPr lang="es-VE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ES_tradnl" dirty="0" smtClean="0">
                <a:solidFill>
                  <a:srgbClr val="CC9900"/>
                </a:solidFill>
              </a:rPr>
              <a:t>¿Qué podemos aportar?</a:t>
            </a:r>
            <a:endParaRPr lang="es-ES_tradnl" dirty="0">
              <a:solidFill>
                <a:srgbClr val="CC99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s-VE" dirty="0" smtClean="0"/>
              <a:t>Prestar especial atención </a:t>
            </a:r>
            <a:r>
              <a:rPr lang="es-VE" dirty="0" smtClean="0"/>
              <a:t>Educación </a:t>
            </a:r>
            <a:r>
              <a:rPr lang="es-VE" dirty="0" smtClean="0"/>
              <a:t>Inicial</a:t>
            </a:r>
          </a:p>
          <a:p>
            <a:r>
              <a:rPr lang="es-VE" dirty="0" smtClean="0"/>
              <a:t>Fortalecer la formulación de proyectos y la gestión de recursos</a:t>
            </a:r>
          </a:p>
          <a:p>
            <a:r>
              <a:rPr lang="es-VE" dirty="0" smtClean="0"/>
              <a:t>Revisar nuestros énfasis pedagógicos</a:t>
            </a:r>
          </a:p>
          <a:p>
            <a:r>
              <a:rPr lang="es-VE" dirty="0" smtClean="0"/>
              <a:t>Apoyar y Promover procesos de organización escolar </a:t>
            </a:r>
            <a:r>
              <a:rPr lang="es-VE" dirty="0" smtClean="0"/>
              <a:t>comunitaria, </a:t>
            </a:r>
            <a:r>
              <a:rPr lang="es-VE" dirty="0" smtClean="0"/>
              <a:t>orientados a la atención de lo problemas de alimentación, </a:t>
            </a:r>
            <a:r>
              <a:rPr lang="es-VE" dirty="0" smtClean="0"/>
              <a:t>salud y seguridad</a:t>
            </a:r>
            <a:endParaRPr lang="es-VE" dirty="0" smtClean="0"/>
          </a:p>
          <a:p>
            <a:r>
              <a:rPr lang="es-VE" dirty="0" smtClean="0"/>
              <a:t>Insistir en el cuidado y conservación de los recursos disponibles</a:t>
            </a:r>
          </a:p>
          <a:p>
            <a:r>
              <a:rPr lang="es-VE" dirty="0" smtClean="0"/>
              <a:t>No perder la mirada Global  y el trabajo en red </a:t>
            </a:r>
            <a:r>
              <a:rPr lang="es-VE" dirty="0" smtClean="0"/>
              <a:t>(Ver Modelo Pedag</a:t>
            </a:r>
            <a:r>
              <a:rPr lang="es-VE" dirty="0" smtClean="0"/>
              <a:t>ógico</a:t>
            </a:r>
            <a:r>
              <a:rPr lang="es-VE" dirty="0" smtClean="0"/>
              <a:t> de los Jesuitas en Cataluña)</a:t>
            </a:r>
            <a:endParaRPr lang="es-VE" sz="1300" dirty="0" smtClean="0">
              <a:hlinkClick r:id="rId2"/>
            </a:endParaRPr>
          </a:p>
          <a:p>
            <a:pPr algn="ctr">
              <a:buNone/>
            </a:pPr>
            <a:r>
              <a:rPr lang="es-VE" sz="1300" dirty="0" smtClean="0">
                <a:hlinkClick r:id="rId2"/>
              </a:rPr>
              <a:t>https://www.youtube.com/watch?v=bSTQKD0Q7q4&amp;feature=youtu.be</a:t>
            </a:r>
            <a:endParaRPr lang="es-VE" sz="1300" dirty="0" smtClean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s-ES_tradnl" sz="3200" dirty="0" smtClean="0">
                <a:solidFill>
                  <a:srgbClr val="CC9900"/>
                </a:solidFill>
              </a:rPr>
              <a:t>ASPECTOS CRISIS NACIONAL </a:t>
            </a:r>
            <a:br>
              <a:rPr lang="es-ES_tradnl" sz="3200" dirty="0" smtClean="0">
                <a:solidFill>
                  <a:srgbClr val="CC9900"/>
                </a:solidFill>
              </a:rPr>
            </a:br>
            <a:r>
              <a:rPr lang="es-ES_tradnl" sz="3200" dirty="0" smtClean="0">
                <a:solidFill>
                  <a:srgbClr val="CC9900"/>
                </a:solidFill>
              </a:rPr>
              <a:t>IMPACTAN EL SUB SISTEMA EDUCACIÓN BÁSICA</a:t>
            </a:r>
            <a:endParaRPr lang="es-ES_tradnl" sz="3200" dirty="0">
              <a:solidFill>
                <a:srgbClr val="CC990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536504"/>
          </a:xfrm>
        </p:spPr>
        <p:txBody>
          <a:bodyPr>
            <a:normAutofit/>
          </a:bodyPr>
          <a:lstStyle/>
          <a:p>
            <a:r>
              <a:rPr lang="es-VE" dirty="0" smtClean="0"/>
              <a:t>Amenaza a la institucionalidad democrática</a:t>
            </a:r>
          </a:p>
          <a:p>
            <a:r>
              <a:rPr lang="es-VE" dirty="0" smtClean="0"/>
              <a:t>Ciudadano indefenso, descontento y ocupado en resolver (desde sus trincheras)</a:t>
            </a:r>
          </a:p>
          <a:p>
            <a:r>
              <a:rPr lang="es-VE" dirty="0" smtClean="0"/>
              <a:t>Flexibilización de la jornada laboral en instituciones  públicas y privadas (productividad)</a:t>
            </a:r>
          </a:p>
          <a:p>
            <a:r>
              <a:rPr lang="es-VE" dirty="0" smtClean="0"/>
              <a:t>Mayor consciencia de nuestra debilidad como país (soberanía/dependencia)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s-ES_tradnl" sz="3200" dirty="0" smtClean="0">
                <a:solidFill>
                  <a:srgbClr val="CC9900"/>
                </a:solidFill>
              </a:rPr>
              <a:t>ASPECTOS CRISIS NACIONAL </a:t>
            </a:r>
            <a:br>
              <a:rPr lang="es-ES_tradnl" sz="3200" dirty="0" smtClean="0">
                <a:solidFill>
                  <a:srgbClr val="CC9900"/>
                </a:solidFill>
              </a:rPr>
            </a:br>
            <a:r>
              <a:rPr lang="es-ES_tradnl" sz="3200" dirty="0" smtClean="0">
                <a:solidFill>
                  <a:srgbClr val="CC9900"/>
                </a:solidFill>
              </a:rPr>
              <a:t>IMPACTAN EL SUB SISTEMA EDUCACIÓN BÁSICA</a:t>
            </a:r>
            <a:endParaRPr lang="es-ES_tradnl" sz="3200" dirty="0">
              <a:solidFill>
                <a:srgbClr val="CC9900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00323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6 Imagen" descr="ESCUEL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63888" y="3429000"/>
            <a:ext cx="1944216" cy="1185498"/>
          </a:xfrm>
          <a:prstGeom prst="rect">
            <a:avLst/>
          </a:prstGeom>
        </p:spPr>
      </p:pic>
      <p:sp>
        <p:nvSpPr>
          <p:cNvPr id="8" name="7 Abrir llave"/>
          <p:cNvSpPr/>
          <p:nvPr/>
        </p:nvSpPr>
        <p:spPr>
          <a:xfrm>
            <a:off x="827584" y="1412776"/>
            <a:ext cx="360040" cy="46085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9" name="8 CuadroTexto"/>
          <p:cNvSpPr txBox="1"/>
          <p:nvPr/>
        </p:nvSpPr>
        <p:spPr>
          <a:xfrm>
            <a:off x="395536" y="1508006"/>
            <a:ext cx="3600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S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N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D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O</a:t>
            </a:r>
          </a:p>
          <a:p>
            <a:pPr algn="ctr"/>
            <a:endParaRPr lang="es-ES_tradnl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DE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L</a:t>
            </a:r>
          </a:p>
          <a:p>
            <a:pPr algn="ctr"/>
            <a:endParaRPr lang="es-ES_tradnl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C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N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es-ES_tradnl" sz="1600" b="1" dirty="0" smtClean="0">
                <a:solidFill>
                  <a:srgbClr val="FF0000"/>
                </a:solidFill>
              </a:rPr>
              <a:t>O</a:t>
            </a:r>
          </a:p>
          <a:p>
            <a:pPr algn="ctr"/>
            <a:endParaRPr lang="es-ES_tradnl" dirty="0"/>
          </a:p>
        </p:txBody>
      </p:sp>
      <p:sp>
        <p:nvSpPr>
          <p:cNvPr id="10" name="9 Cerrar llave"/>
          <p:cNvSpPr/>
          <p:nvPr/>
        </p:nvSpPr>
        <p:spPr>
          <a:xfrm>
            <a:off x="7596336" y="1412776"/>
            <a:ext cx="648072" cy="46805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532440" y="2244928"/>
            <a:ext cx="2880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N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V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S</a:t>
            </a:r>
          </a:p>
          <a:p>
            <a:pPr algn="ctr"/>
            <a:endParaRPr lang="es-ES_tradnl" dirty="0" smtClean="0">
              <a:solidFill>
                <a:srgbClr val="FF0000"/>
              </a:solidFill>
            </a:endParaRP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_tradnl" dirty="0" smtClean="0">
                <a:solidFill>
                  <a:srgbClr val="FF0000"/>
                </a:solidFill>
              </a:rPr>
              <a:t>S</a:t>
            </a: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796136" y="263691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FUNCIONAMIENTO</a:t>
            </a:r>
            <a:endParaRPr lang="es-ES_tradn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215432"/>
              </p:ext>
            </p:extLst>
          </p:nvPr>
        </p:nvGraphicFramePr>
        <p:xfrm>
          <a:off x="899592" y="2348880"/>
          <a:ext cx="7128792" cy="576064"/>
        </p:xfrm>
        <a:graphic>
          <a:graphicData uri="http://schemas.openxmlformats.org/drawingml/2006/table">
            <a:tbl>
              <a:tblPr/>
              <a:tblGrid>
                <a:gridCol w="2724379"/>
                <a:gridCol w="851369"/>
                <a:gridCol w="1941120"/>
                <a:gridCol w="1611924"/>
              </a:tblGrid>
              <a:tr h="2618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VE" sz="1600" b="1" i="0" u="none" strike="noStrike" dirty="0">
                          <a:latin typeface="Calibri"/>
                        </a:rPr>
                        <a:t>PERSONAL DOCENTE VENEZUELA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MASCULINO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FEMENINO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14217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553.948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121.555  (21,9%)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600" b="0" i="0" u="none" strike="noStrike" dirty="0">
                          <a:latin typeface="Calibri"/>
                        </a:rPr>
                        <a:t>432.393 (78,1%)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570855"/>
              </p:ext>
            </p:extLst>
          </p:nvPr>
        </p:nvGraphicFramePr>
        <p:xfrm>
          <a:off x="899592" y="2924944"/>
          <a:ext cx="7128792" cy="2596682"/>
        </p:xfrm>
        <a:graphic>
          <a:graphicData uri="http://schemas.openxmlformats.org/drawingml/2006/table">
            <a:tbl>
              <a:tblPr/>
              <a:tblGrid>
                <a:gridCol w="3847283"/>
                <a:gridCol w="1584178"/>
                <a:gridCol w="1697331"/>
              </a:tblGrid>
              <a:tr h="32221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VE" sz="1400" b="1" i="0" u="none" strike="noStrike" dirty="0">
                          <a:latin typeface="Calibri"/>
                        </a:rPr>
                        <a:t>PERSONAL DOCENTE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VENEZUELA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553.948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100%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SECTOR OFICIAL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455.226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82,18%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NACIONAL (MPPE)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361.370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65,23%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ESTADAL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85.521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15,43%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MUNICIPAL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4.144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0,74%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AUTONOMO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4.191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0,75%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170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PRIVADO</a:t>
                      </a:r>
                    </a:p>
                  </a:txBody>
                  <a:tcPr marL="0" marR="1143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Calibri"/>
                        </a:rPr>
                        <a:t>98.722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 smtClean="0">
                          <a:latin typeface="Calibri"/>
                        </a:rPr>
                        <a:t>17,82</a:t>
                      </a:r>
                      <a:r>
                        <a:rPr lang="es-VE" sz="1400" b="0" i="0" u="none" strike="noStrike" dirty="0">
                          <a:latin typeface="Calibri"/>
                        </a:rPr>
                        <a:t>%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 que está el MPPE, INCES  </a:t>
            </a:r>
            <a:endParaRPr kumimoji="0" lang="es-ES_tradnl" sz="4400" b="0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57200" y="997204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800" dirty="0" smtClean="0"/>
              <a:t>I </a:t>
            </a:r>
            <a:r>
              <a:rPr lang="es-VE" sz="2800" dirty="0" smtClean="0"/>
              <a:t>Convención Colectiva y Unitaria para los trabajadores del sector educativo. (726.834 trabajadores)</a:t>
            </a:r>
            <a:endParaRPr lang="es-ES_tradnl" sz="28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033264" y="5774217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r>
              <a:rPr lang="es-ES_tradnl" dirty="0" smtClean="0"/>
              <a:t>365.464 </a:t>
            </a:r>
            <a:r>
              <a:rPr lang="es-ES_tradnl" dirty="0" smtClean="0"/>
              <a:t>Administrativos y Obreros  (50,28%)</a:t>
            </a:r>
            <a:endParaRPr lang="es-ES_tradnl" dirty="0"/>
          </a:p>
        </p:txBody>
      </p:sp>
      <p:sp>
        <p:nvSpPr>
          <p:cNvPr id="2" name="CuadroTexto 1"/>
          <p:cNvSpPr txBox="1"/>
          <p:nvPr/>
        </p:nvSpPr>
        <p:spPr>
          <a:xfrm>
            <a:off x="899592" y="5661248"/>
            <a:ext cx="77316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Reporte elaborado por Secretaría de Estudios y  Asuntos Académicos del Colegio de Profesores de Venezuela, a partir de datos oficiales. </a:t>
            </a:r>
            <a:endParaRPr lang="es-V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55578" y="1052736"/>
          <a:ext cx="7776861" cy="5068920"/>
        </p:xfrm>
        <a:graphic>
          <a:graphicData uri="http://schemas.openxmlformats.org/drawingml/2006/table">
            <a:tbl>
              <a:tblPr/>
              <a:tblGrid>
                <a:gridCol w="1030669"/>
                <a:gridCol w="843274"/>
                <a:gridCol w="843274"/>
                <a:gridCol w="843274"/>
                <a:gridCol w="843274"/>
                <a:gridCol w="843274"/>
                <a:gridCol w="843274"/>
                <a:gridCol w="843274"/>
                <a:gridCol w="843274"/>
              </a:tblGrid>
              <a:tr h="238529">
                <a:tc gridSpan="8">
                  <a:txBody>
                    <a:bodyPr/>
                    <a:lstStyle/>
                    <a:p>
                      <a:pPr algn="l"/>
                      <a:r>
                        <a:rPr lang="es-VE" sz="1400" b="1" dirty="0">
                          <a:solidFill>
                            <a:srgbClr val="222222"/>
                          </a:solidFill>
                        </a:rPr>
                        <a:t>Tabulador para docentes con dedicación de 33,33 horas (Bs.)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</a:tr>
              <a:tr h="833545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Categoría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Salario Actual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Mar-16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Jun-16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Oct-16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Feb-17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Jun-17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Oct-17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Costo hora Marzo 2016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B2AA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I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10.032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15.549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17.104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20.011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25.013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28.765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33.079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 116 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II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10.331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16.012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17.613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20.607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25.759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29.622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34.733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120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III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10.757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16.673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18.340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21.457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26.821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30.844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36.817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125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IV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11.181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17.330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19.062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22.302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27.878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32.059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39.394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130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V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12.878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19.960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21.955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25.687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32.109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36.925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42.939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150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Docente VI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14.869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23.046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25.350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29.659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37.073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42.634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48.951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173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08649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TSU Docente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9.648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14.772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16.248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19.010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23.762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27.326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31.425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111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6867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TSU No Docente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10.032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15.549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17.104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20.011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25.013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28.765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33.079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116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85155"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Profesional No Docente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9.648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13.995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15.393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18.009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22.512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25.888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>
                          <a:solidFill>
                            <a:srgbClr val="222222"/>
                          </a:solidFill>
                        </a:rPr>
                        <a:t>29.771</a:t>
                      </a: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solidFill>
                            <a:srgbClr val="222222"/>
                          </a:solidFill>
                        </a:rPr>
                        <a:t>105 </a:t>
                      </a:r>
                      <a:r>
                        <a:rPr lang="es-VE" sz="1400" baseline="0" dirty="0" smtClean="0">
                          <a:solidFill>
                            <a:srgbClr val="222222"/>
                          </a:solidFill>
                        </a:rPr>
                        <a:t>Bs.</a:t>
                      </a:r>
                      <a:endParaRPr lang="es-VE" sz="1400" dirty="0">
                        <a:solidFill>
                          <a:srgbClr val="222222"/>
                        </a:solidFill>
                      </a:endParaRPr>
                    </a:p>
                  </a:txBody>
                  <a:tcPr marL="43234" marR="43234" marT="21617" marB="2161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6385" name="Picture 1" descr="notilo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52500" cy="22860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827584" y="47667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rgbClr val="CC9900"/>
                </a:solidFill>
              </a:rPr>
              <a:t>TABLA SALARIAL  I CONVENCION COLECTIVA Y UNITARIA</a:t>
            </a:r>
            <a:endParaRPr lang="es-ES_tradnl" sz="2000" dirty="0">
              <a:solidFill>
                <a:srgbClr val="CC99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7584" y="630932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5" name="CuadroTexto 4"/>
          <p:cNvSpPr txBox="1"/>
          <p:nvPr/>
        </p:nvSpPr>
        <p:spPr>
          <a:xfrm>
            <a:off x="539552" y="6121656"/>
            <a:ext cx="80648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100" dirty="0" smtClean="0">
                <a:solidFill>
                  <a:srgbClr val="FF0000"/>
                </a:solidFill>
              </a:rPr>
              <a:t>Fuente: </a:t>
            </a:r>
            <a:r>
              <a:rPr lang="es-VE" sz="1100" dirty="0" smtClean="0"/>
              <a:t>Tabla elaborada por Edgar Contreras a partir de la información disponible en el texto de la Primera Convenci</a:t>
            </a:r>
            <a:r>
              <a:rPr lang="es-VE" sz="1100" dirty="0"/>
              <a:t>ó</a:t>
            </a:r>
            <a:r>
              <a:rPr lang="es-VE" sz="1100" dirty="0" smtClean="0"/>
              <a:t>n Colectiva Única y Unitaria de las Trabajadoras y los Trabajadores del MPPE 2016-2018, </a:t>
            </a:r>
            <a:r>
              <a:rPr lang="es-VE" sz="1100" dirty="0"/>
              <a:t>disponible en:   </a:t>
            </a:r>
            <a:r>
              <a:rPr lang="es-VE" sz="1100" dirty="0">
                <a:hlinkClick r:id="rId3"/>
              </a:rPr>
              <a:t>http://www.fev.org.ve/sitio/wp-content/uploads/2016/03</a:t>
            </a:r>
            <a:r>
              <a:rPr lang="es-VE" sz="1100" dirty="0" smtClean="0">
                <a:hlinkClick r:id="rId3"/>
              </a:rPr>
              <a:t>/</a:t>
            </a:r>
            <a:r>
              <a:rPr lang="es-VE" sz="1100" dirty="0" smtClean="0"/>
              <a:t> ICCUU2016-2018.pdf </a:t>
            </a:r>
            <a:endParaRPr lang="es-VE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468497"/>
              </p:ext>
            </p:extLst>
          </p:nvPr>
        </p:nvGraphicFramePr>
        <p:xfrm>
          <a:off x="755577" y="328956"/>
          <a:ext cx="7632847" cy="6052372"/>
        </p:xfrm>
        <a:graphic>
          <a:graphicData uri="http://schemas.openxmlformats.org/drawingml/2006/table">
            <a:tbl>
              <a:tblPr/>
              <a:tblGrid>
                <a:gridCol w="1670689"/>
                <a:gridCol w="647163"/>
                <a:gridCol w="647163"/>
                <a:gridCol w="647163"/>
                <a:gridCol w="647163"/>
                <a:gridCol w="647163"/>
                <a:gridCol w="647163"/>
                <a:gridCol w="679290"/>
                <a:gridCol w="702238"/>
                <a:gridCol w="697652"/>
              </a:tblGrid>
              <a:tr h="243673">
                <a:tc>
                  <a:txBody>
                    <a:bodyPr/>
                    <a:lstStyle/>
                    <a:p>
                      <a:pPr algn="ctr" fontAlgn="ctr"/>
                      <a:endParaRPr lang="es-VE" sz="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VE" sz="1200" b="1" i="0" u="none" strike="noStrike" dirty="0" smtClean="0">
                          <a:solidFill>
                            <a:srgbClr val="CC9900"/>
                          </a:solidFill>
                          <a:latin typeface="Arial"/>
                        </a:rPr>
                        <a:t>TOTAL GENERAL DE MATRÍCULA POR</a:t>
                      </a:r>
                      <a:r>
                        <a:rPr lang="es-VE" sz="1200" b="1" i="0" u="none" strike="noStrike" baseline="0" dirty="0" smtClean="0">
                          <a:solidFill>
                            <a:srgbClr val="CC9900"/>
                          </a:solidFill>
                          <a:latin typeface="Arial"/>
                        </a:rPr>
                        <a:t> NIVELES, MODALIDADES Y MISIONES</a:t>
                      </a:r>
                      <a:endParaRPr lang="es-VE" sz="1200" b="1" i="0" u="none" strike="noStrike" dirty="0">
                        <a:solidFill>
                          <a:srgbClr val="CC99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52698">
                <a:tc>
                  <a:txBody>
                    <a:bodyPr/>
                    <a:lstStyle/>
                    <a:p>
                      <a:pPr algn="ctr" fontAlgn="ctr"/>
                      <a:endParaRPr lang="es-VE" sz="600" b="1" i="0" u="none" strike="noStrike" dirty="0"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 dirty="0">
                          <a:latin typeface="Arial"/>
                        </a:rPr>
                        <a:t>2012-2013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 dirty="0">
                          <a:latin typeface="Arial"/>
                        </a:rPr>
                        <a:t>2013-2014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 dirty="0">
                          <a:latin typeface="Arial"/>
                        </a:rPr>
                        <a:t>2014-2015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321818">
                <a:tc>
                  <a:txBody>
                    <a:bodyPr/>
                    <a:lstStyle/>
                    <a:p>
                      <a:pPr algn="ctr" fontAlgn="ctr"/>
                      <a:endParaRPr lang="es-VE" sz="500" b="0" i="0" u="none" strike="noStrike" dirty="0"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OFICIAL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PRIVADA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OFICIAL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PRIVADA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OFICIAL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PRIVADA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TOTAL  GENERAL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8.194.O91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6.471.630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1.722.461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8.044.911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6.220.682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1.824.229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8.040.628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6.190.271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1.850.357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 dirty="0"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78,98%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21,02%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77,32%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22,67%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100" b="1" i="1" u="none" strike="noStrike" dirty="0" smtClean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00" b="1" i="1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100%</a:t>
                      </a:r>
                    </a:p>
                    <a:p>
                      <a:pPr algn="ctr" fontAlgn="b"/>
                      <a:endParaRPr lang="es-VE" sz="1100" b="1" i="1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76,98%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1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23,02%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7619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latin typeface="Arial Narrow"/>
                        </a:rPr>
                        <a:t> NIVELES EDUCATIVOS Y MODALIDADES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7.878.538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6.156.077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1.722.461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7.803.684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5.979.455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1.824.229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7.784.625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5.934.268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1.850.357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0" marR="7484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  <a:p>
                      <a:pPr algn="ctr" fontAlgn="ctr"/>
                      <a:r>
                        <a:rPr lang="es-VE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La educación Privada</a:t>
                      </a:r>
                      <a:r>
                        <a:rPr lang="es-VE" sz="1100" b="1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ha aumentado su matrícula en 127.896</a:t>
                      </a:r>
                      <a:r>
                        <a:rPr lang="es-VE" sz="11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  <a:r>
                        <a:rPr lang="es-VE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estudiantes </a:t>
                      </a:r>
                      <a:endParaRPr lang="es-VE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 NIVELES EDUCATIVOS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7.451.375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5.856.543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1.594.832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7.367.654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5.677.419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1.690.235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7.348.935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5.633.707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1.715.228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69231">
                <a:tc>
                  <a:txBody>
                    <a:bodyPr/>
                    <a:lstStyle/>
                    <a:p>
                      <a:pPr algn="r" fontAlgn="ctr"/>
                      <a:endParaRPr lang="es-VE" sz="900" b="0" i="0" u="none" strike="noStrike" dirty="0">
                        <a:latin typeface="Arial Narrow"/>
                      </a:endParaRPr>
                    </a:p>
                  </a:txBody>
                  <a:tcPr marL="0" marR="7484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latin typeface="Arial Narrow"/>
                        </a:rPr>
                        <a:t>EDUCACION INICIAL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1.605.391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1.306.587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298.804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1.560.585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1.239.522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321.063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1.597.521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1.264.843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332.678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19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latin typeface="Arial Narrow"/>
                        </a:rPr>
                        <a:t>EDUCACION PRIMARIA                 (1º a 6º grado) 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3.473.886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2.850.279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623.607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3.467.714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2.819.402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648.312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3.449.592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2.784.702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664.890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latin typeface="Arial Narrow"/>
                        </a:rPr>
                        <a:t>EDUCACION MEDIA             </a:t>
                      </a:r>
                      <a:endParaRPr lang="es-VE" sz="900" b="1" i="0" u="none" strike="noStrike" dirty="0" smtClean="0">
                        <a:latin typeface="Arial Narrow"/>
                      </a:endParaRPr>
                    </a:p>
                    <a:p>
                      <a:pPr algn="r" fontAlgn="ctr"/>
                      <a:r>
                        <a:rPr lang="es-VE" sz="900" b="1" i="0" u="none" strike="noStrike" dirty="0" smtClean="0">
                          <a:latin typeface="Arial Narrow"/>
                        </a:rPr>
                        <a:t>  </a:t>
                      </a:r>
                      <a:r>
                        <a:rPr lang="es-VE" sz="900" b="1" i="0" u="none" strike="noStrike" dirty="0">
                          <a:latin typeface="Arial Narrow"/>
                        </a:rPr>
                        <a:t>(1º a 6º año)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2.372.098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1.699.677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672.421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2.339.355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1.618.495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720.880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2.301.822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1.584.162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717.660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1723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0" marR="7484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La educación Privada disminuye</a:t>
                      </a:r>
                      <a:r>
                        <a:rPr lang="es-VE" sz="1100" b="1" i="0" u="none" strike="noStrike" baseline="0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 en el 2014-2015 la matrícula de educación media general y técnica en 3320 estudiantes</a:t>
                      </a:r>
                      <a:r>
                        <a:rPr lang="es-VE" sz="11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 </a:t>
                      </a:r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98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 MODALIDADES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427.163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299.534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127.629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436.030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302.036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133.994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435.690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300.561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135.129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69231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0" marR="7484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19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1" i="0" u="none" strike="noStrike" dirty="0">
                          <a:latin typeface="Arial Narrow"/>
                        </a:rPr>
                        <a:t>EDUCACION DE JOVENES Y ADULTOS</a:t>
                      </a:r>
                    </a:p>
                  </a:txBody>
                  <a:tcPr marL="0" marR="74849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277.853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154.828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123.025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291.159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160.423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130.736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295.325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162.305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133.020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879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 dirty="0">
                          <a:latin typeface="Arial Narrow"/>
                        </a:rPr>
                        <a:t>EDUCACION  ESPECIAL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149.310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144.706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4.604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144.871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141.613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3.258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140.365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138.256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2.109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98">
                <a:tc>
                  <a:txBody>
                    <a:bodyPr/>
                    <a:lstStyle/>
                    <a:p>
                      <a:pPr algn="r" fontAlgn="ctr"/>
                      <a:r>
                        <a:rPr lang="es-VE" sz="900" b="0" i="0" u="none" strike="noStrike" dirty="0">
                          <a:latin typeface="Arial Narrow"/>
                        </a:rPr>
                        <a:t> </a:t>
                      </a:r>
                    </a:p>
                  </a:txBody>
                  <a:tcPr marL="0" marR="7484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En educación de Adultos la educación Privada atiende el 45% de la matrícula reportada</a:t>
                      </a:r>
                      <a:endParaRPr lang="es-VE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1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MISIONES EDUCATIVAS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315.553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315.553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241.227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241.227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256.003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256.003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100" b="1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75426" y="6381328"/>
            <a:ext cx="805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</a:t>
            </a:r>
            <a:r>
              <a:rPr lang="es-VE" sz="1000" dirty="0" smtClean="0"/>
              <a:t>Reporte elaborado por Secretaría de Estudios y  Asuntos Académicos del Colegio de Profesores de Venezuela, a partir de datos aportados en la </a:t>
            </a:r>
          </a:p>
          <a:p>
            <a:r>
              <a:rPr lang="es-VE" sz="1000" dirty="0" smtClean="0"/>
              <a:t>Memoria y Cuenta 2015. Destacados propios </a:t>
            </a:r>
            <a:endParaRPr lang="es-V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dirty="0" smtClean="0">
                <a:solidFill>
                  <a:srgbClr val="CC9900"/>
                </a:solidFill>
              </a:rPr>
              <a:t>En que está el MPPE, INCES  </a:t>
            </a:r>
            <a:endParaRPr lang="es-ES_tradnl" dirty="0">
              <a:solidFill>
                <a:srgbClr val="CC99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dirty="0" smtClean="0"/>
              <a:t>Resolución de Educación Adultos (Currículum)</a:t>
            </a:r>
          </a:p>
          <a:p>
            <a:r>
              <a:rPr lang="es-VE" dirty="0" smtClean="0"/>
              <a:t>En 140 centros que tiene el Instituto Nacional de Capacitación y Educación Socialista (INCES), participan más de 172 mil personas en las 500 opciones formativas.</a:t>
            </a:r>
          </a:p>
          <a:p>
            <a:r>
              <a:rPr lang="es-VE" dirty="0" smtClean="0"/>
              <a:t>Lanzamiento de la Campaña: “Nos vemos en el INCES” </a:t>
            </a:r>
            <a:r>
              <a:rPr lang="es-VE" sz="1200" dirty="0" smtClean="0">
                <a:hlinkClick r:id="rId2"/>
              </a:rPr>
              <a:t>http://www.inces.gob.ve/formacion/programas-de-formacion/opciones-formativas-2</a:t>
            </a:r>
            <a:endParaRPr lang="es-ES_trad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27261"/>
              </p:ext>
            </p:extLst>
          </p:nvPr>
        </p:nvGraphicFramePr>
        <p:xfrm>
          <a:off x="827584" y="908721"/>
          <a:ext cx="7272808" cy="4557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3240360"/>
                <a:gridCol w="2016224"/>
              </a:tblGrid>
              <a:tr h="441702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>
                          <a:solidFill>
                            <a:schemeClr val="bg1"/>
                          </a:solidFill>
                        </a:rPr>
                        <a:t>MOTORES</a:t>
                      </a:r>
                      <a:r>
                        <a:rPr lang="es-ES_tradnl" sz="1200" baseline="0" dirty="0" smtClean="0">
                          <a:solidFill>
                            <a:schemeClr val="bg1"/>
                          </a:solidFill>
                        </a:rPr>
                        <a:t> PROPUESTOS POR EL GOBIERNO</a:t>
                      </a:r>
                      <a:endParaRPr lang="es-ES_tradn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>
                          <a:solidFill>
                            <a:schemeClr val="bg1"/>
                          </a:solidFill>
                        </a:rPr>
                        <a:t>AREAS ASOCIADAS</a:t>
                      </a:r>
                      <a:endParaRPr lang="es-ES_tradn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>
                          <a:solidFill>
                            <a:schemeClr val="bg1"/>
                          </a:solidFill>
                        </a:rPr>
                        <a:t>PARTICIPANTEN</a:t>
                      </a:r>
                      <a:r>
                        <a:rPr lang="es-ES_tradnl" sz="1200" baseline="0" dirty="0" smtClean="0">
                          <a:solidFill>
                            <a:schemeClr val="bg1"/>
                          </a:solidFill>
                        </a:rPr>
                        <a:t> FORMACIÓN</a:t>
                      </a:r>
                      <a:endParaRPr lang="es-ES_tradn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1702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INDUSTRIAL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Energía, Plástico, Automotriz, Cartón, Recursos Hídricos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19.308</a:t>
                      </a:r>
                      <a:endParaRPr lang="es-ES_tradnl" sz="2000" dirty="0"/>
                    </a:p>
                  </a:txBody>
                  <a:tcPr/>
                </a:tc>
              </a:tr>
              <a:tr h="382808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AGROALIMENTARIO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Productividad Animal y Vegetal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11.730</a:t>
                      </a:r>
                      <a:endParaRPr lang="es-ES_tradnl" sz="2000" dirty="0"/>
                    </a:p>
                  </a:txBody>
                  <a:tcPr/>
                </a:tc>
              </a:tr>
              <a:tr h="382808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TURISMO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Turismo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8.899</a:t>
                      </a:r>
                      <a:endParaRPr lang="es-ES_tradnl" sz="2000" dirty="0"/>
                    </a:p>
                  </a:txBody>
                  <a:tcPr/>
                </a:tc>
              </a:tr>
              <a:tr h="618383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TECNOLOGÍA*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Manejo</a:t>
                      </a:r>
                      <a:r>
                        <a:rPr lang="es-ES_tradnl" sz="1200" baseline="0" dirty="0" smtClean="0"/>
                        <a:t> y Diseño de Programas Informáticos en disciplinas como: Robótica, Mecatrónica e Instrumentación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6.306</a:t>
                      </a:r>
                      <a:endParaRPr lang="es-ES_tradnl" sz="2000" dirty="0"/>
                    </a:p>
                  </a:txBody>
                  <a:tcPr/>
                </a:tc>
              </a:tr>
              <a:tr h="560732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CONSTRUCCIÓN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Vivienda, ferrocarriles, Autopistas y Escuelas entre otras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5.052</a:t>
                      </a:r>
                      <a:endParaRPr lang="es-ES_tradnl" sz="2000" dirty="0"/>
                    </a:p>
                  </a:txBody>
                  <a:tcPr/>
                </a:tc>
              </a:tr>
              <a:tr h="462576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COMUNICACIONES*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Computación,</a:t>
                      </a:r>
                      <a:r>
                        <a:rPr lang="es-ES_tradnl" sz="1200" baseline="0" dirty="0" smtClean="0"/>
                        <a:t> Satelital y Telefonía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4.573</a:t>
                      </a:r>
                      <a:endParaRPr lang="es-ES_tradnl" sz="2000" dirty="0"/>
                    </a:p>
                  </a:txBody>
                  <a:tcPr/>
                </a:tc>
              </a:tr>
              <a:tr h="382808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MINERÍA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Minería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 smtClean="0"/>
                        <a:t>110</a:t>
                      </a:r>
                      <a:endParaRPr lang="es-ES_tradnl" sz="2000" dirty="0"/>
                    </a:p>
                  </a:txBody>
                  <a:tcPr/>
                </a:tc>
              </a:tr>
              <a:tr h="400524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TEXTIL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Confección de calzado, Ropa y Marroquinería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/>
                        <a:t>8.827</a:t>
                      </a:r>
                      <a:endParaRPr lang="es-ES_tradnl" sz="1800" dirty="0"/>
                    </a:p>
                  </a:txBody>
                  <a:tcPr/>
                </a:tc>
              </a:tr>
              <a:tr h="390451">
                <a:tc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smtClean="0"/>
                        <a:t>64805</a:t>
                      </a:r>
                      <a:endParaRPr lang="es-ES_tradnl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39552" y="33265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>
                <a:solidFill>
                  <a:srgbClr val="CC9900"/>
                </a:solidFill>
              </a:rPr>
              <a:t>ENCADENAMIENTO PRODUCTIVO INCES </a:t>
            </a:r>
            <a:endParaRPr lang="es-ES_tradnl" sz="2800" dirty="0">
              <a:solidFill>
                <a:srgbClr val="CC99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67544" y="5445224"/>
            <a:ext cx="7776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No se reportan cursos para los motores: Sistema </a:t>
            </a:r>
            <a:r>
              <a:rPr lang="es-VE" sz="14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farmacéutico ; Exportaciones; Economía comunal social y socialista; Hidrocarburos; Petroquímica; Sector forestal y Banca pública y privada</a:t>
            </a:r>
            <a:endParaRPr lang="es-VE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346161" y="6351131"/>
            <a:ext cx="6106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Cuadro elaborado por Edgar Contreras a partir de datos oficiales, disponibles en la página web del INCES. </a:t>
            </a:r>
            <a:endParaRPr lang="es-V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08719"/>
          <a:ext cx="8229600" cy="539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162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REGIÓN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ESTADO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CENTROS </a:t>
                      </a:r>
                      <a:endParaRPr lang="es-ES_tradnl" dirty="0"/>
                    </a:p>
                  </a:txBody>
                  <a:tcPr/>
                </a:tc>
              </a:tr>
              <a:tr h="94653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CENTRAL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ARAGUA </a:t>
                      </a:r>
                    </a:p>
                    <a:p>
                      <a:pPr algn="ctr"/>
                      <a:r>
                        <a:rPr lang="es-ES_tradnl" sz="1200" dirty="0" smtClean="0"/>
                        <a:t>CARABOBO</a:t>
                      </a:r>
                    </a:p>
                    <a:p>
                      <a:pPr algn="ctr"/>
                      <a:r>
                        <a:rPr lang="es-ES_tradnl" sz="1200" dirty="0" smtClean="0"/>
                        <a:t>DISTRITO CAPITAL </a:t>
                      </a:r>
                    </a:p>
                    <a:p>
                      <a:pPr algn="ctr"/>
                      <a:r>
                        <a:rPr lang="es-ES_tradnl" sz="1200" dirty="0" smtClean="0"/>
                        <a:t>MIRANDA </a:t>
                      </a:r>
                    </a:p>
                    <a:p>
                      <a:pPr algn="ctr"/>
                      <a:r>
                        <a:rPr lang="es-ES_tradnl" sz="1200" dirty="0" smtClean="0"/>
                        <a:t>VARGAS 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13</a:t>
                      </a:r>
                    </a:p>
                    <a:p>
                      <a:pPr algn="ctr"/>
                      <a:r>
                        <a:rPr lang="es-ES_tradnl" sz="1200" dirty="0" smtClean="0"/>
                        <a:t>7</a:t>
                      </a:r>
                    </a:p>
                    <a:p>
                      <a:pPr algn="ctr"/>
                      <a:r>
                        <a:rPr lang="es-ES_tradnl" sz="1200" dirty="0" smtClean="0"/>
                        <a:t>11</a:t>
                      </a:r>
                    </a:p>
                    <a:p>
                      <a:pPr algn="ctr"/>
                      <a:r>
                        <a:rPr lang="es-ES_tradnl" sz="1200" dirty="0" smtClean="0"/>
                        <a:t>12</a:t>
                      </a:r>
                    </a:p>
                    <a:p>
                      <a:pPr algn="ctr"/>
                      <a:r>
                        <a:rPr lang="es-ES_tradnl" sz="1200" dirty="0" smtClean="0"/>
                        <a:t>2</a:t>
                      </a:r>
                      <a:endParaRPr lang="es-ES_tradnl" sz="1200" dirty="0"/>
                    </a:p>
                  </a:txBody>
                  <a:tcPr/>
                </a:tc>
              </a:tr>
              <a:tr h="66077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GUAYANA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AMAZONA</a:t>
                      </a:r>
                    </a:p>
                    <a:p>
                      <a:pPr algn="ctr"/>
                      <a:r>
                        <a:rPr lang="es-ES_tradnl" sz="1200" dirty="0" smtClean="0"/>
                        <a:t>BOLÍVAR</a:t>
                      </a:r>
                    </a:p>
                    <a:p>
                      <a:pPr algn="ctr"/>
                      <a:r>
                        <a:rPr lang="es-ES_tradnl" sz="1200" dirty="0" smtClean="0"/>
                        <a:t>DELTA AMACURO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1</a:t>
                      </a:r>
                    </a:p>
                    <a:p>
                      <a:pPr algn="ctr"/>
                      <a:r>
                        <a:rPr lang="es-ES_tradnl" sz="1200" dirty="0" smtClean="0"/>
                        <a:t>7</a:t>
                      </a:r>
                    </a:p>
                    <a:p>
                      <a:pPr algn="ctr"/>
                      <a:r>
                        <a:rPr lang="es-ES_tradnl" sz="1200" dirty="0" smtClean="0"/>
                        <a:t>2</a:t>
                      </a:r>
                      <a:endParaRPr lang="es-ES_tradnl" sz="12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ORIENTE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ANZOATEGUI</a:t>
                      </a:r>
                    </a:p>
                    <a:p>
                      <a:pPr algn="ctr"/>
                      <a:r>
                        <a:rPr lang="es-ES_tradnl" sz="1200" dirty="0" smtClean="0"/>
                        <a:t>MONAGAS</a:t>
                      </a:r>
                    </a:p>
                    <a:p>
                      <a:pPr algn="ctr"/>
                      <a:r>
                        <a:rPr lang="es-ES_tradnl" sz="1200" dirty="0" smtClean="0"/>
                        <a:t>NUEVA ESPARTA</a:t>
                      </a:r>
                    </a:p>
                    <a:p>
                      <a:pPr algn="ctr"/>
                      <a:r>
                        <a:rPr lang="es-ES_tradnl" sz="1200" dirty="0" smtClean="0"/>
                        <a:t>SUCRE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6</a:t>
                      </a:r>
                    </a:p>
                    <a:p>
                      <a:pPr algn="ctr"/>
                      <a:r>
                        <a:rPr lang="es-ES_tradnl" sz="1200" dirty="0" smtClean="0"/>
                        <a:t>3</a:t>
                      </a:r>
                    </a:p>
                    <a:p>
                      <a:pPr algn="ctr"/>
                      <a:r>
                        <a:rPr lang="es-ES_tradnl" sz="1200" dirty="0" smtClean="0"/>
                        <a:t>5</a:t>
                      </a:r>
                    </a:p>
                    <a:p>
                      <a:pPr algn="ctr"/>
                      <a:r>
                        <a:rPr lang="es-ES_tradnl" sz="1200" dirty="0" smtClean="0"/>
                        <a:t>6</a:t>
                      </a:r>
                      <a:endParaRPr lang="es-ES_tradnl" sz="1200" dirty="0"/>
                    </a:p>
                  </a:txBody>
                  <a:tcPr/>
                </a:tc>
              </a:tr>
              <a:tr h="9772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LLANOS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APURE</a:t>
                      </a:r>
                    </a:p>
                    <a:p>
                      <a:pPr algn="ctr"/>
                      <a:r>
                        <a:rPr lang="es-ES_tradnl" sz="1200" dirty="0" smtClean="0"/>
                        <a:t>BARINAS</a:t>
                      </a:r>
                    </a:p>
                    <a:p>
                      <a:pPr algn="ctr"/>
                      <a:r>
                        <a:rPr lang="es-ES_tradnl" sz="1200" dirty="0" smtClean="0"/>
                        <a:t>COJEDES</a:t>
                      </a:r>
                    </a:p>
                    <a:p>
                      <a:pPr algn="ctr"/>
                      <a:r>
                        <a:rPr lang="es-ES_tradnl" sz="1200" dirty="0" smtClean="0"/>
                        <a:t>GUÁRICO</a:t>
                      </a:r>
                    </a:p>
                    <a:p>
                      <a:pPr algn="ctr"/>
                      <a:r>
                        <a:rPr lang="es-ES_tradnl" sz="1200" dirty="0" smtClean="0"/>
                        <a:t>PORTUGUESA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4</a:t>
                      </a:r>
                    </a:p>
                    <a:p>
                      <a:pPr algn="ctr"/>
                      <a:r>
                        <a:rPr lang="es-ES_tradnl" sz="1200" dirty="0" smtClean="0"/>
                        <a:t>3</a:t>
                      </a:r>
                    </a:p>
                    <a:p>
                      <a:pPr algn="ctr"/>
                      <a:r>
                        <a:rPr lang="es-ES_tradnl" sz="1200" dirty="0" smtClean="0"/>
                        <a:t>5</a:t>
                      </a:r>
                    </a:p>
                    <a:p>
                      <a:pPr algn="ctr"/>
                      <a:r>
                        <a:rPr lang="es-ES_tradnl" sz="1200" dirty="0" smtClean="0"/>
                        <a:t>6</a:t>
                      </a:r>
                    </a:p>
                    <a:p>
                      <a:pPr algn="ctr"/>
                      <a:r>
                        <a:rPr lang="es-ES_tradnl" sz="1200" dirty="0" smtClean="0"/>
                        <a:t>5</a:t>
                      </a:r>
                      <a:endParaRPr lang="es-ES_tradnl" sz="1200" dirty="0"/>
                    </a:p>
                  </a:txBody>
                  <a:tcPr/>
                </a:tc>
              </a:tr>
              <a:tr h="83549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CENTRO OCCIDENTE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FALCÓN</a:t>
                      </a:r>
                    </a:p>
                    <a:p>
                      <a:pPr algn="ctr"/>
                      <a:r>
                        <a:rPr lang="es-ES_tradnl" sz="1200" dirty="0" smtClean="0"/>
                        <a:t>LARA</a:t>
                      </a:r>
                    </a:p>
                    <a:p>
                      <a:pPr algn="ctr"/>
                      <a:r>
                        <a:rPr lang="es-ES_tradnl" sz="1200" dirty="0" smtClean="0"/>
                        <a:t>YARACUY</a:t>
                      </a:r>
                    </a:p>
                    <a:p>
                      <a:pPr algn="ctr"/>
                      <a:r>
                        <a:rPr lang="es-ES_tradnl" sz="1200" dirty="0" smtClean="0"/>
                        <a:t>ZULIA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4</a:t>
                      </a:r>
                    </a:p>
                    <a:p>
                      <a:pPr algn="ctr"/>
                      <a:r>
                        <a:rPr lang="es-ES_tradnl" sz="1200" dirty="0" smtClean="0"/>
                        <a:t>6</a:t>
                      </a:r>
                    </a:p>
                    <a:p>
                      <a:pPr algn="ctr"/>
                      <a:r>
                        <a:rPr lang="es-ES_tradnl" sz="1200" dirty="0" smtClean="0"/>
                        <a:t>3</a:t>
                      </a:r>
                    </a:p>
                    <a:p>
                      <a:pPr algn="ctr"/>
                      <a:r>
                        <a:rPr lang="es-ES_tradnl" sz="1200" dirty="0" smtClean="0"/>
                        <a:t>11</a:t>
                      </a:r>
                    </a:p>
                  </a:txBody>
                  <a:tcPr/>
                </a:tc>
              </a:tr>
              <a:tr h="42162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ANDES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MERIDA</a:t>
                      </a:r>
                    </a:p>
                    <a:p>
                      <a:pPr algn="ctr"/>
                      <a:r>
                        <a:rPr lang="es-ES_tradnl" sz="1200" dirty="0" smtClean="0"/>
                        <a:t>TÁCHIRA</a:t>
                      </a:r>
                    </a:p>
                    <a:p>
                      <a:pPr algn="ctr"/>
                      <a:r>
                        <a:rPr lang="es-ES_tradnl" sz="1200" dirty="0" smtClean="0"/>
                        <a:t>TRUJILLO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3</a:t>
                      </a:r>
                    </a:p>
                    <a:p>
                      <a:pPr algn="ctr"/>
                      <a:r>
                        <a:rPr lang="es-ES_tradnl" sz="1200" dirty="0" smtClean="0"/>
                        <a:t>6</a:t>
                      </a:r>
                    </a:p>
                    <a:p>
                      <a:pPr algn="ctr"/>
                      <a:r>
                        <a:rPr lang="es-ES_tradnl" sz="1200" dirty="0" smtClean="0"/>
                        <a:t>4</a:t>
                      </a:r>
                      <a:endParaRPr lang="es-ES_tradn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346161" y="6351131"/>
            <a:ext cx="6106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1000" dirty="0" smtClean="0">
                <a:solidFill>
                  <a:srgbClr val="FF0000"/>
                </a:solidFill>
              </a:rPr>
              <a:t>Fuente:  </a:t>
            </a:r>
            <a:r>
              <a:rPr lang="es-VE" sz="1000" dirty="0" smtClean="0"/>
              <a:t>Cuadro elaborado por Edgar Contreras a partir de datos oficiales, disponibles en la página web del INCES. </a:t>
            </a:r>
            <a:endParaRPr lang="es-VE" sz="1000" dirty="0"/>
          </a:p>
        </p:txBody>
      </p:sp>
      <p:sp>
        <p:nvSpPr>
          <p:cNvPr id="7" name="4 CuadroTexto"/>
          <p:cNvSpPr txBox="1"/>
          <p:nvPr/>
        </p:nvSpPr>
        <p:spPr>
          <a:xfrm>
            <a:off x="539552" y="33265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>
                <a:solidFill>
                  <a:srgbClr val="CC9900"/>
                </a:solidFill>
              </a:rPr>
              <a:t>CENTROS DE FORMACIÓN SOCIALISTAS A NIVEL NACIONAL</a:t>
            </a:r>
            <a:r>
              <a:rPr lang="es-ES_tradnl" sz="2400" dirty="0" smtClean="0">
                <a:solidFill>
                  <a:srgbClr val="CC9900"/>
                </a:solidFill>
              </a:rPr>
              <a:t> </a:t>
            </a:r>
            <a:endParaRPr lang="es-ES_tradnl" sz="2400" dirty="0">
              <a:solidFill>
                <a:srgbClr val="CC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</TotalTime>
  <Words>1477</Words>
  <Application>Microsoft Office PowerPoint</Application>
  <PresentationFormat>Presentación en pantalla (4:3)</PresentationFormat>
  <Paragraphs>627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DejaVu Sans</vt:lpstr>
      <vt:lpstr>FreeSans</vt:lpstr>
      <vt:lpstr>Times New Roman</vt:lpstr>
      <vt:lpstr>Tema de Office</vt:lpstr>
      <vt:lpstr>Asamblea de Educación 2016 Análisis del Contexto-País, en lo que implica para las instituciones educativas  Edgar Contreras contredgar@gmail.com</vt:lpstr>
      <vt:lpstr>ASPECTOS CRISIS NACIONAL  IMPACTAN EL SUB SISTEMA EDUCACIÓN BÁSICA</vt:lpstr>
      <vt:lpstr>ASPECTOS CRISIS NACIONAL  IMPACTAN EL SUB SISTEMA EDUCACIÓN BÁSICA</vt:lpstr>
      <vt:lpstr>Presentación de PowerPoint</vt:lpstr>
      <vt:lpstr>Presentación de PowerPoint</vt:lpstr>
      <vt:lpstr>Presentación de PowerPoint</vt:lpstr>
      <vt:lpstr>En que está el MPPE, INCES  </vt:lpstr>
      <vt:lpstr>Presentación de PowerPoint</vt:lpstr>
      <vt:lpstr>Presentación de PowerPoint</vt:lpstr>
      <vt:lpstr>¿Qué podemos aportar?</vt:lpstr>
      <vt:lpstr>¿Qué podemos aportar?</vt:lpstr>
      <vt:lpstr>Presentación de PowerPoint</vt:lpstr>
      <vt:lpstr>Presentación de PowerPoint</vt:lpstr>
      <vt:lpstr>Presentación de PowerPoint</vt:lpstr>
      <vt:lpstr>¿Qué podemos aportar?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Magaly Akie</cp:lastModifiedBy>
  <cp:revision>17</cp:revision>
  <cp:lastPrinted>2016-05-03T13:46:08Z</cp:lastPrinted>
  <dcterms:created xsi:type="dcterms:W3CDTF">2016-04-05T10:52:14Z</dcterms:created>
  <dcterms:modified xsi:type="dcterms:W3CDTF">2016-05-03T14:35:32Z</dcterms:modified>
</cp:coreProperties>
</file>